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52"/>
  </p:notesMasterIdLst>
  <p:handoutMasterIdLst>
    <p:handoutMasterId r:id="rId53"/>
  </p:handoutMasterIdLst>
  <p:sldIdLst>
    <p:sldId id="414" r:id="rId5"/>
    <p:sldId id="408" r:id="rId6"/>
    <p:sldId id="409" r:id="rId7"/>
    <p:sldId id="455" r:id="rId8"/>
    <p:sldId id="456" r:id="rId9"/>
    <p:sldId id="425" r:id="rId10"/>
    <p:sldId id="426" r:id="rId11"/>
    <p:sldId id="411" r:id="rId12"/>
    <p:sldId id="427" r:id="rId13"/>
    <p:sldId id="428" r:id="rId14"/>
    <p:sldId id="429" r:id="rId15"/>
    <p:sldId id="430" r:id="rId16"/>
    <p:sldId id="431" r:id="rId17"/>
    <p:sldId id="434" r:id="rId18"/>
    <p:sldId id="435" r:id="rId19"/>
    <p:sldId id="451" r:id="rId20"/>
    <p:sldId id="447" r:id="rId21"/>
    <p:sldId id="418" r:id="rId22"/>
    <p:sldId id="446" r:id="rId23"/>
    <p:sldId id="417" r:id="rId24"/>
    <p:sldId id="419" r:id="rId25"/>
    <p:sldId id="420" r:id="rId26"/>
    <p:sldId id="421" r:id="rId27"/>
    <p:sldId id="416" r:id="rId28"/>
    <p:sldId id="441" r:id="rId29"/>
    <p:sldId id="443" r:id="rId30"/>
    <p:sldId id="442" r:id="rId31"/>
    <p:sldId id="444" r:id="rId32"/>
    <p:sldId id="445" r:id="rId33"/>
    <p:sldId id="410" r:id="rId34"/>
    <p:sldId id="448" r:id="rId35"/>
    <p:sldId id="449" r:id="rId36"/>
    <p:sldId id="436" r:id="rId37"/>
    <p:sldId id="438" r:id="rId38"/>
    <p:sldId id="440" r:id="rId39"/>
    <p:sldId id="433" r:id="rId40"/>
    <p:sldId id="437" r:id="rId41"/>
    <p:sldId id="439" r:id="rId42"/>
    <p:sldId id="453" r:id="rId43"/>
    <p:sldId id="454" r:id="rId44"/>
    <p:sldId id="422" r:id="rId45"/>
    <p:sldId id="423" r:id="rId46"/>
    <p:sldId id="424" r:id="rId47"/>
    <p:sldId id="452" r:id="rId48"/>
    <p:sldId id="450" r:id="rId49"/>
    <p:sldId id="415" r:id="rId50"/>
    <p:sldId id="406" r:id="rId51"/>
  </p:sldIdLst>
  <p:sldSz cx="12192000" cy="6858000"/>
  <p:notesSz cx="6858000" cy="9144000"/>
  <p:embeddedFontLst>
    <p:embeddedFont>
      <p:font typeface="Equip" panose="02000503030000020004" pitchFamily="2" charset="0"/>
      <p:regular r:id="rId54"/>
      <p:bold r:id="rId55"/>
      <p:italic r:id="rId56"/>
      <p:boldItalic r:id="rId57"/>
    </p:embeddedFont>
    <p:embeddedFont>
      <p:font typeface="Equip Extended" panose="02000503030000020004" pitchFamily="2" charset="0"/>
      <p:regular r:id="rId58"/>
      <p:bold r:id="rId59"/>
      <p:italic r:id="rId60"/>
      <p:boldItalic r:id="rId61"/>
    </p:embeddedFont>
    <p:embeddedFont>
      <p:font typeface="Equip Extended ExtraBold" panose="02000503000000020004" pitchFamily="2" charset="0"/>
      <p:bold r:id="rId62"/>
      <p:boldItalic r:id="rId63"/>
    </p:embeddedFont>
    <p:embeddedFont>
      <p:font typeface="Equip Extended ExtraLight" panose="02000503000000020004" pitchFamily="2" charset="0"/>
      <p:regular r:id="rId64"/>
      <p:italic r:id="rId65"/>
    </p:embeddedFont>
    <p:embeddedFont>
      <p:font typeface="Equip Extended Light" panose="02000503000000020004" pitchFamily="2" charset="0"/>
      <p:regular r:id="rId66"/>
      <p:italic r:id="rId67"/>
    </p:embeddedFont>
    <p:embeddedFont>
      <p:font typeface="Equip Extended Medium" panose="02000603000000020004" pitchFamily="2" charset="0"/>
      <p:regular r:id="rId68"/>
      <p:italic r:id="rId69"/>
    </p:embeddedFont>
    <p:embeddedFont>
      <p:font typeface="Equip Extended Thin" panose="02000503030000020004" pitchFamily="2" charset="0"/>
      <p:regular r:id="rId70"/>
      <p:italic r:id="rId71"/>
    </p:embeddedFont>
    <p:embeddedFont>
      <p:font typeface="Equip Light" panose="02000503000000020004" pitchFamily="2" charset="0"/>
      <p:regular r:id="rId72"/>
      <p:bold r:id="rId73"/>
      <p:italic r:id="rId74"/>
      <p:boldItalic r:id="rId75"/>
    </p:embeddedFont>
    <p:embeddedFont>
      <p:font typeface="Equip Medium" panose="02000603000000020004" pitchFamily="2" charset="0"/>
      <p:regular r:id="rId76"/>
      <p:bold r:id="rId77"/>
      <p:italic r:id="rId78"/>
      <p:boldItalic r:id="rId79"/>
    </p:embeddedFont>
    <p:embeddedFont>
      <p:font typeface="Open Sans" panose="020B0606030504020204" pitchFamily="34" charset="0"/>
      <p:regular r:id="rId80"/>
      <p:bold r:id="rId81"/>
      <p:italic r:id="rId82"/>
      <p:boldItalic r:id="rId83"/>
    </p:embeddedFont>
    <p:embeddedFont>
      <p:font typeface="Segoe UI" panose="020B0502040204020203" pitchFamily="34" charset="0"/>
      <p:regular r:id="rId84"/>
      <p:bold r:id="rId85"/>
      <p:italic r:id="rId86"/>
      <p:boldItalic r:id="rId87"/>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6247" autoAdjust="0"/>
  </p:normalViewPr>
  <p:slideViewPr>
    <p:cSldViewPr snapToGrid="0" snapToObjects="1">
      <p:cViewPr varScale="1">
        <p:scale>
          <a:sx n="106" d="100"/>
          <a:sy n="106" d="100"/>
        </p:scale>
        <p:origin x="792" y="11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45" d="100"/>
          <a:sy n="45" d="100"/>
        </p:scale>
        <p:origin x="2760" y="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handoutMaster" Target="handoutMasters/handout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font" Target="fonts/font3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font" Target="fonts/font3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3.xml"/><Relationship Id="rId71"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3.fntdata"/><Relationship Id="rId87" Type="http://schemas.openxmlformats.org/officeDocument/2006/relationships/font" Target="fonts/font34.fntdata"/><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E5DB29-CAEA-52FF-77F0-38077A0C54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3B63A7-3D2E-9A7E-1A76-25F67A465C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C1C721-551A-4918-AF97-C7EFF6F9EE33}" type="datetimeFigureOut">
              <a:rPr lang="en-IN" smtClean="0"/>
              <a:t>11-03-2024</a:t>
            </a:fld>
            <a:endParaRPr lang="en-IN"/>
          </a:p>
        </p:txBody>
      </p:sp>
      <p:sp>
        <p:nvSpPr>
          <p:cNvPr id="4" name="Footer Placeholder 3">
            <a:extLst>
              <a:ext uri="{FF2B5EF4-FFF2-40B4-BE49-F238E27FC236}">
                <a16:creationId xmlns:a16="http://schemas.microsoft.com/office/drawing/2014/main" id="{5840C77B-0C1C-D93D-A22A-C2CF7A1F85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3EAB205-02E6-1559-1D1A-A1206F6110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6D27D5-E905-42F7-AEEE-537379BCB93E}" type="slidenum">
              <a:rPr lang="en-IN" smtClean="0"/>
              <a:t>‹#›</a:t>
            </a:fld>
            <a:endParaRPr lang="en-IN"/>
          </a:p>
        </p:txBody>
      </p:sp>
    </p:spTree>
    <p:extLst>
      <p:ext uri="{BB962C8B-B14F-4D97-AF65-F5344CB8AC3E}">
        <p14:creationId xmlns:p14="http://schemas.microsoft.com/office/powerpoint/2010/main" val="308703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03/11/2024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 name="Text Placeholder 7">
            <a:extLst>
              <a:ext uri="{FF2B5EF4-FFF2-40B4-BE49-F238E27FC236}">
                <a16:creationId xmlns:a16="http://schemas.microsoft.com/office/drawing/2014/main" id="{5D25D8C4-CCFF-E69E-44A4-02679716C84C}"/>
              </a:ext>
            </a:extLst>
          </p:cNvPr>
          <p:cNvSpPr>
            <a:spLocks noGrp="1"/>
          </p:cNvSpPr>
          <p:nvPr>
            <p:ph type="body" sz="quarter" idx="14" hasCustomPrompt="1"/>
          </p:nvPr>
        </p:nvSpPr>
        <p:spPr>
          <a:xfrm>
            <a:off x="822471" y="1639271"/>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leader’s email id</a:t>
            </a:r>
          </a:p>
        </p:txBody>
      </p:sp>
      <p:sp>
        <p:nvSpPr>
          <p:cNvPr id="3" name="Text Placeholder 7">
            <a:extLst>
              <a:ext uri="{FF2B5EF4-FFF2-40B4-BE49-F238E27FC236}">
                <a16:creationId xmlns:a16="http://schemas.microsoft.com/office/drawing/2014/main" id="{2592CF8C-8846-1D7B-9D1C-F027F771EAAF}"/>
              </a:ext>
            </a:extLst>
          </p:cNvPr>
          <p:cNvSpPr>
            <a:spLocks noGrp="1"/>
          </p:cNvSpPr>
          <p:nvPr>
            <p:ph type="body" sz="quarter" idx="15" hasCustomPrompt="1"/>
          </p:nvPr>
        </p:nvSpPr>
        <p:spPr>
          <a:xfrm>
            <a:off x="5806799" y="1639271"/>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4" name="Text Placeholder 7">
            <a:extLst>
              <a:ext uri="{FF2B5EF4-FFF2-40B4-BE49-F238E27FC236}">
                <a16:creationId xmlns:a16="http://schemas.microsoft.com/office/drawing/2014/main" id="{7516A351-B979-7497-C1D4-F393142039E5}"/>
              </a:ext>
            </a:extLst>
          </p:cNvPr>
          <p:cNvSpPr>
            <a:spLocks noGrp="1"/>
          </p:cNvSpPr>
          <p:nvPr>
            <p:ph type="body" sz="quarter" idx="16" hasCustomPrompt="1"/>
          </p:nvPr>
        </p:nvSpPr>
        <p:spPr>
          <a:xfrm>
            <a:off x="822471" y="2316429"/>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1</a:t>
            </a:r>
          </a:p>
        </p:txBody>
      </p:sp>
      <p:sp>
        <p:nvSpPr>
          <p:cNvPr id="6" name="Text Placeholder 7">
            <a:extLst>
              <a:ext uri="{FF2B5EF4-FFF2-40B4-BE49-F238E27FC236}">
                <a16:creationId xmlns:a16="http://schemas.microsoft.com/office/drawing/2014/main" id="{5B6D8719-E741-A21F-8975-0CFC05DB7C18}"/>
              </a:ext>
            </a:extLst>
          </p:cNvPr>
          <p:cNvSpPr>
            <a:spLocks noGrp="1"/>
          </p:cNvSpPr>
          <p:nvPr>
            <p:ph type="body" sz="quarter" idx="17" hasCustomPrompt="1"/>
          </p:nvPr>
        </p:nvSpPr>
        <p:spPr>
          <a:xfrm>
            <a:off x="822470" y="2833920"/>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2</a:t>
            </a:r>
          </a:p>
        </p:txBody>
      </p:sp>
      <p:sp>
        <p:nvSpPr>
          <p:cNvPr id="7" name="Text Placeholder 7">
            <a:extLst>
              <a:ext uri="{FF2B5EF4-FFF2-40B4-BE49-F238E27FC236}">
                <a16:creationId xmlns:a16="http://schemas.microsoft.com/office/drawing/2014/main" id="{4C52B4F1-09E6-DF86-37DC-ABBFA1FED3C9}"/>
              </a:ext>
            </a:extLst>
          </p:cNvPr>
          <p:cNvSpPr>
            <a:spLocks noGrp="1"/>
          </p:cNvSpPr>
          <p:nvPr>
            <p:ph type="body" sz="quarter" idx="18" hasCustomPrompt="1"/>
          </p:nvPr>
        </p:nvSpPr>
        <p:spPr>
          <a:xfrm>
            <a:off x="822471" y="3381556"/>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3</a:t>
            </a:r>
          </a:p>
        </p:txBody>
      </p:sp>
      <p:sp>
        <p:nvSpPr>
          <p:cNvPr id="8" name="Text Placeholder 7">
            <a:extLst>
              <a:ext uri="{FF2B5EF4-FFF2-40B4-BE49-F238E27FC236}">
                <a16:creationId xmlns:a16="http://schemas.microsoft.com/office/drawing/2014/main" id="{BD334A27-349D-B48E-4D4E-09C0E979C989}"/>
              </a:ext>
            </a:extLst>
          </p:cNvPr>
          <p:cNvSpPr>
            <a:spLocks noGrp="1"/>
          </p:cNvSpPr>
          <p:nvPr>
            <p:ph type="body" sz="quarter" idx="19" hasCustomPrompt="1"/>
          </p:nvPr>
        </p:nvSpPr>
        <p:spPr>
          <a:xfrm>
            <a:off x="822469" y="3898853"/>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4</a:t>
            </a:r>
          </a:p>
        </p:txBody>
      </p:sp>
      <p:sp>
        <p:nvSpPr>
          <p:cNvPr id="10" name="Text Placeholder 7">
            <a:extLst>
              <a:ext uri="{FF2B5EF4-FFF2-40B4-BE49-F238E27FC236}">
                <a16:creationId xmlns:a16="http://schemas.microsoft.com/office/drawing/2014/main" id="{8C264607-8B4D-62CD-6576-75BA4DF5E9A1}"/>
              </a:ext>
            </a:extLst>
          </p:cNvPr>
          <p:cNvSpPr>
            <a:spLocks noGrp="1"/>
          </p:cNvSpPr>
          <p:nvPr>
            <p:ph type="body" sz="quarter" idx="20" hasCustomPrompt="1"/>
          </p:nvPr>
        </p:nvSpPr>
        <p:spPr>
          <a:xfrm>
            <a:off x="845156" y="4416150"/>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5</a:t>
            </a:r>
          </a:p>
        </p:txBody>
      </p:sp>
      <p:sp>
        <p:nvSpPr>
          <p:cNvPr id="11" name="Title 1">
            <a:extLst>
              <a:ext uri="{FF2B5EF4-FFF2-40B4-BE49-F238E27FC236}">
                <a16:creationId xmlns:a16="http://schemas.microsoft.com/office/drawing/2014/main" id="{3D32576E-955A-5156-DBD3-419DF65A3B23}"/>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Team details</a:t>
            </a:r>
            <a:endParaRPr lang="en-PT" dirty="0"/>
          </a:p>
        </p:txBody>
      </p:sp>
      <p:sp>
        <p:nvSpPr>
          <p:cNvPr id="12" name="Text Placeholder 7">
            <a:extLst>
              <a:ext uri="{FF2B5EF4-FFF2-40B4-BE49-F238E27FC236}">
                <a16:creationId xmlns:a16="http://schemas.microsoft.com/office/drawing/2014/main" id="{82364EA2-8792-9FD0-8888-83DF055CA773}"/>
              </a:ext>
            </a:extLst>
          </p:cNvPr>
          <p:cNvSpPr>
            <a:spLocks noGrp="1"/>
          </p:cNvSpPr>
          <p:nvPr>
            <p:ph type="body" sz="quarter" idx="21" hasCustomPrompt="1"/>
          </p:nvPr>
        </p:nvSpPr>
        <p:spPr>
          <a:xfrm>
            <a:off x="5806799" y="2273371"/>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13" name="Text Placeholder 7">
            <a:extLst>
              <a:ext uri="{FF2B5EF4-FFF2-40B4-BE49-F238E27FC236}">
                <a16:creationId xmlns:a16="http://schemas.microsoft.com/office/drawing/2014/main" id="{13898E4B-7561-E80D-36C8-9FA36CE74A72}"/>
              </a:ext>
            </a:extLst>
          </p:cNvPr>
          <p:cNvSpPr>
            <a:spLocks noGrp="1"/>
          </p:cNvSpPr>
          <p:nvPr>
            <p:ph type="body" sz="quarter" idx="22" hasCustomPrompt="1"/>
          </p:nvPr>
        </p:nvSpPr>
        <p:spPr>
          <a:xfrm>
            <a:off x="5806799" y="2833920"/>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14" name="Text Placeholder 7">
            <a:extLst>
              <a:ext uri="{FF2B5EF4-FFF2-40B4-BE49-F238E27FC236}">
                <a16:creationId xmlns:a16="http://schemas.microsoft.com/office/drawing/2014/main" id="{2A5B1CDF-55F6-F2DA-1CC9-AC05DC10BCD9}"/>
              </a:ext>
            </a:extLst>
          </p:cNvPr>
          <p:cNvSpPr>
            <a:spLocks noGrp="1"/>
          </p:cNvSpPr>
          <p:nvPr>
            <p:ph type="body" sz="quarter" idx="23" hasCustomPrompt="1"/>
          </p:nvPr>
        </p:nvSpPr>
        <p:spPr>
          <a:xfrm>
            <a:off x="5806799" y="3368645"/>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15" name="Text Placeholder 7">
            <a:extLst>
              <a:ext uri="{FF2B5EF4-FFF2-40B4-BE49-F238E27FC236}">
                <a16:creationId xmlns:a16="http://schemas.microsoft.com/office/drawing/2014/main" id="{D1D858FD-4B2B-13C6-8694-97F984A3F76C}"/>
              </a:ext>
            </a:extLst>
          </p:cNvPr>
          <p:cNvSpPr>
            <a:spLocks noGrp="1"/>
          </p:cNvSpPr>
          <p:nvPr>
            <p:ph type="body" sz="quarter" idx="24" hasCustomPrompt="1"/>
          </p:nvPr>
        </p:nvSpPr>
        <p:spPr>
          <a:xfrm>
            <a:off x="5806799" y="3898853"/>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16" name="Text Placeholder 7">
            <a:extLst>
              <a:ext uri="{FF2B5EF4-FFF2-40B4-BE49-F238E27FC236}">
                <a16:creationId xmlns:a16="http://schemas.microsoft.com/office/drawing/2014/main" id="{C7314F7E-3A93-A895-CDA5-7C73E59656E4}"/>
              </a:ext>
            </a:extLst>
          </p:cNvPr>
          <p:cNvSpPr>
            <a:spLocks noGrp="1"/>
          </p:cNvSpPr>
          <p:nvPr>
            <p:ph type="body" sz="quarter" idx="25" hasCustomPrompt="1"/>
          </p:nvPr>
        </p:nvSpPr>
        <p:spPr>
          <a:xfrm>
            <a:off x="5792137" y="4412013"/>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Tree>
    <p:extLst>
      <p:ext uri="{BB962C8B-B14F-4D97-AF65-F5344CB8AC3E}">
        <p14:creationId xmlns:p14="http://schemas.microsoft.com/office/powerpoint/2010/main" val="3033443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164068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Content Placeholder 5">
            <a:extLst>
              <a:ext uri="{FF2B5EF4-FFF2-40B4-BE49-F238E27FC236}">
                <a16:creationId xmlns:a16="http://schemas.microsoft.com/office/drawing/2014/main" id="{70D0ECB1-23AA-22FF-A813-C2EAD85560AC}"/>
              </a:ext>
            </a:extLst>
          </p:cNvPr>
          <p:cNvSpPr>
            <a:spLocks noGrp="1"/>
          </p:cNvSpPr>
          <p:nvPr>
            <p:ph sz="quarter" idx="30"/>
          </p:nvPr>
        </p:nvSpPr>
        <p:spPr>
          <a:xfrm>
            <a:off x="639386" y="4040961"/>
            <a:ext cx="10854000" cy="1835553"/>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3" name="Text Placeholder 7">
            <a:extLst>
              <a:ext uri="{FF2B5EF4-FFF2-40B4-BE49-F238E27FC236}">
                <a16:creationId xmlns:a16="http://schemas.microsoft.com/office/drawing/2014/main" id="{58CE7024-8843-C190-0F08-15A9C1EB82E3}"/>
              </a:ext>
            </a:extLst>
          </p:cNvPr>
          <p:cNvSpPr>
            <a:spLocks noGrp="1"/>
          </p:cNvSpPr>
          <p:nvPr>
            <p:ph type="body" sz="quarter" idx="31" hasCustomPrompt="1"/>
          </p:nvPr>
        </p:nvSpPr>
        <p:spPr>
          <a:xfrm>
            <a:off x="626398" y="3549901"/>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hasCustomPrompt="1"/>
          </p:nvPr>
        </p:nvSpPr>
        <p:spPr>
          <a:xfrm>
            <a:off x="626400" y="1602249"/>
            <a:ext cx="10854000" cy="4073967"/>
          </a:xfrm>
        </p:spPr>
        <p:txBody>
          <a:bodyPr/>
          <a:lstStyle>
            <a:lvl1pPr>
              <a:defRPr b="0">
                <a:solidFill>
                  <a:srgbClr val="060320"/>
                </a:solidFill>
                <a:latin typeface="Equip Light" panose="020B0604020202020204" charset="0"/>
              </a:defRPr>
            </a:lvl1pPr>
            <a:lvl2pPr marL="457200" indent="0">
              <a:buNone/>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dirty="0"/>
              <a:t>If your video size is more than 100 MB: Upload it on your one drive -&gt; Make it public -&gt; share the link here</a:t>
            </a:r>
          </a:p>
          <a:p>
            <a:pPr lvl="1"/>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endParaRPr lang="en-GB" dirty="0"/>
          </a:p>
        </p:txBody>
      </p:sp>
    </p:spTree>
    <p:extLst>
      <p:ext uri="{BB962C8B-B14F-4D97-AF65-F5344CB8AC3E}">
        <p14:creationId xmlns:p14="http://schemas.microsoft.com/office/powerpoint/2010/main" val="3703162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red and blue lines&#10;&#10;Description automatically generated">
            <a:extLst>
              <a:ext uri="{FF2B5EF4-FFF2-40B4-BE49-F238E27FC236}">
                <a16:creationId xmlns:a16="http://schemas.microsoft.com/office/drawing/2014/main" id="{F071351F-98F1-E1D7-D2A8-39F6C57B95C4}"/>
              </a:ext>
            </a:extLst>
          </p:cNvPr>
          <p:cNvPicPr>
            <a:picLocks noChangeAspect="1"/>
          </p:cNvPicPr>
          <p:nvPr userDrawn="1"/>
        </p:nvPicPr>
        <p:blipFill>
          <a:blip r:embed="rId3"/>
          <a:stretch>
            <a:fillRect/>
          </a:stretch>
        </p:blipFill>
        <p:spPr>
          <a:xfrm>
            <a:off x="2467" y="0"/>
            <a:ext cx="12187066" cy="6858000"/>
          </a:xfrm>
          <a:prstGeom prst="rect">
            <a:avLst/>
          </a:prstGeom>
        </p:spPr>
      </p:pic>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Idea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Enter the team name</a:t>
            </a:r>
          </a:p>
        </p:txBody>
      </p:sp>
      <p:pic>
        <p:nvPicPr>
          <p:cNvPr id="8" name="Picture 7" descr="A black and white logo&#10;&#10;Description automatically generated">
            <a:extLst>
              <a:ext uri="{FF2B5EF4-FFF2-40B4-BE49-F238E27FC236}">
                <a16:creationId xmlns:a16="http://schemas.microsoft.com/office/drawing/2014/main" id="{B08DE89C-2AC5-83DE-2359-D4B9C4B9D5C6}"/>
              </a:ext>
            </a:extLst>
          </p:cNvPr>
          <p:cNvPicPr>
            <a:picLocks noChangeAspect="1"/>
          </p:cNvPicPr>
          <p:nvPr userDrawn="1"/>
        </p:nvPicPr>
        <p:blipFill>
          <a:blip r:embed="rId6"/>
          <a:stretch>
            <a:fillRect/>
          </a:stretch>
        </p:blipFill>
        <p:spPr>
          <a:xfrm>
            <a:off x="8790575" y="419525"/>
            <a:ext cx="948070" cy="597696"/>
          </a:xfrm>
          <a:prstGeom prst="rect">
            <a:avLst/>
          </a:prstGeom>
        </p:spPr>
      </p:pic>
      <p:pic>
        <p:nvPicPr>
          <p:cNvPr id="11" name="Picture 10" descr="A close-up of a black background&#10;&#10;Description automatically generated">
            <a:extLst>
              <a:ext uri="{FF2B5EF4-FFF2-40B4-BE49-F238E27FC236}">
                <a16:creationId xmlns:a16="http://schemas.microsoft.com/office/drawing/2014/main" id="{7B2BE69B-83BE-9E19-E874-2F5600410DD8}"/>
              </a:ext>
            </a:extLst>
          </p:cNvPr>
          <p:cNvPicPr>
            <a:picLocks noChangeAspect="1"/>
          </p:cNvPicPr>
          <p:nvPr userDrawn="1"/>
        </p:nvPicPr>
        <p:blipFill>
          <a:blip r:embed="rId7"/>
          <a:stretch>
            <a:fillRect/>
          </a:stretch>
        </p:blipFill>
        <p:spPr>
          <a:xfrm>
            <a:off x="10139482" y="419525"/>
            <a:ext cx="1694782" cy="675456"/>
          </a:xfrm>
          <a:prstGeom prst="rect">
            <a:avLst/>
          </a:prstGeom>
        </p:spPr>
      </p:pic>
      <p:cxnSp>
        <p:nvCxnSpPr>
          <p:cNvPr id="13" name="Straight Connector 12">
            <a:extLst>
              <a:ext uri="{FF2B5EF4-FFF2-40B4-BE49-F238E27FC236}">
                <a16:creationId xmlns:a16="http://schemas.microsoft.com/office/drawing/2014/main" id="{067F8FB7-4F65-F4D6-D926-B49597E0C9D2}"/>
              </a:ext>
            </a:extLst>
          </p:cNvPr>
          <p:cNvCxnSpPr/>
          <p:nvPr userDrawn="1"/>
        </p:nvCxnSpPr>
        <p:spPr>
          <a:xfrm>
            <a:off x="9963807" y="419525"/>
            <a:ext cx="0" cy="5976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3248146"/>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Idea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387966"/>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Enter the team name</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03/11/2024</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743" r:id="rId12"/>
    <p:sldLayoutId id="2147483739" r:id="rId13"/>
    <p:sldLayoutId id="2147483697" r:id="rId14"/>
    <p:sldLayoutId id="2147483698" r:id="rId15"/>
    <p:sldLayoutId id="2147483682" r:id="rId16"/>
    <p:sldLayoutId id="2147483742" r:id="rId17"/>
    <p:sldLayoutId id="2147483741" r:id="rId18"/>
    <p:sldLayoutId id="2147483696" r:id="rId19"/>
    <p:sldLayoutId id="2147483733" r:id="rId20"/>
    <p:sldLayoutId id="2147483701" r:id="rId21"/>
    <p:sldLayoutId id="2147483702" r:id="rId22"/>
    <p:sldLayoutId id="2147483703" r:id="rId23"/>
    <p:sldLayoutId id="2147483711" r:id="rId24"/>
    <p:sldLayoutId id="2147483712" r:id="rId25"/>
    <p:sldLayoutId id="2147483707" r:id="rId26"/>
    <p:sldLayoutId id="2147483708" r:id="rId27"/>
    <p:sldLayoutId id="2147483705" r:id="rId28"/>
    <p:sldLayoutId id="2147483706" r:id="rId29"/>
    <p:sldLayoutId id="2147483709" r:id="rId30"/>
    <p:sldLayoutId id="2147483710" r:id="rId31"/>
    <p:sldLayoutId id="2147483685" r:id="rId32"/>
    <p:sldLayoutId id="2147483719" r:id="rId33"/>
    <p:sldLayoutId id="2147483681" r:id="rId34"/>
    <p:sldLayoutId id="2147483740" r:id="rId35"/>
    <p:sldLayoutId id="2147483678" r:id="rId36"/>
    <p:sldLayoutId id="2147483720" r:id="rId37"/>
    <p:sldLayoutId id="2147483679" r:id="rId38"/>
    <p:sldLayoutId id="2147483680" r:id="rId39"/>
    <p:sldLayoutId id="2147483715" r:id="rId40"/>
    <p:sldLayoutId id="2147483716" r:id="rId41"/>
    <p:sldLayoutId id="2147483717" r:id="rId42"/>
    <p:sldLayoutId id="2147483722" r:id="rId43"/>
    <p:sldLayoutId id="2147483723" r:id="rId44"/>
    <p:sldLayoutId id="2147483727" r:id="rId45"/>
    <p:sldLayoutId id="2147483724" r:id="rId46"/>
    <p:sldLayoutId id="2147483736" r:id="rId47"/>
    <p:sldLayoutId id="2147483725" r:id="rId48"/>
    <p:sldLayoutId id="2147483726" r:id="rId49"/>
    <p:sldLayoutId id="2147483737" r:id="rId50"/>
    <p:sldLayoutId id="2147483721" r:id="rId51"/>
    <p:sldLayoutId id="2147483686" r:id="rId52"/>
    <p:sldLayoutId id="2147483687" r:id="rId53"/>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skade" TargetMode="External"/><Relationship Id="rId2" Type="http://schemas.openxmlformats.org/officeDocument/2006/relationships/hyperlink" Target="https://www.taskade.com/"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skade" TargetMode="External"/><Relationship Id="rId2" Type="http://schemas.openxmlformats.org/officeDocument/2006/relationships/hyperlink" Target="https://www.taskade.com/" TargetMode="Externa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www.figma.com/community/plugin/1149380850484102424" TargetMode="External"/><Relationship Id="rId2" Type="http://schemas.openxmlformats.org/officeDocument/2006/relationships/hyperlink" Target="https://www.builder.io/"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igma.com/community/plugin/1149380850484102424" TargetMode="External"/><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https://app.flutterflow.io/" TargetMode="External"/><Relationship Id="rId2" Type="http://schemas.openxmlformats.org/officeDocument/2006/relationships/hyperlink" Target="https://github.com/FlutterFlow" TargetMode="External"/><Relationship Id="rId1" Type="http://schemas.openxmlformats.org/officeDocument/2006/relationships/slideLayout" Target="../slideLayouts/slideLayout16.xml"/><Relationship Id="rId6" Type="http://schemas.openxmlformats.org/officeDocument/2006/relationships/hyperlink" Target="https://youtu.be/buc7l8g2cqg?si=FE9T1SnyqoP17PLE" TargetMode="External"/><Relationship Id="rId5" Type="http://schemas.openxmlformats.org/officeDocument/2006/relationships/hyperlink" Target="https://dart.dev/" TargetMode="External"/><Relationship Id="rId4" Type="http://schemas.openxmlformats.org/officeDocument/2006/relationships/hyperlink" Target="https://www.nymbl.app/platform/what-is-flutterflow"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app.flutterflow.io/"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pp.flutterflow.io/"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pp.flutterflow.io/" TargetMode="Externa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hyperlink" Target="https://buildship.com/" TargetMode="External"/><Relationship Id="rId2" Type="http://schemas.openxmlformats.org/officeDocument/2006/relationships/hyperlink" Target="https://github.com/rowyio/buildship" TargetMode="External"/><Relationship Id="rId1" Type="http://schemas.openxmlformats.org/officeDocument/2006/relationships/slideLayout" Target="../slideLayouts/slideLayout16.xml"/><Relationship Id="rId5" Type="http://schemas.openxmlformats.org/officeDocument/2006/relationships/hyperlink" Target="https://discord.com/channels/853498675484819476/1004704796969807884" TargetMode="External"/><Relationship Id="rId4" Type="http://schemas.openxmlformats.org/officeDocument/2006/relationships/hyperlink" Target="https://youtu.be/9GGpOooWwIU?si=qcArKloD6zVoD0sD"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buildship.com/" TargetMode="External"/><Relationship Id="rId2" Type="http://schemas.openxmlformats.org/officeDocument/2006/relationships/hyperlink" Target="https://github.com/rowyio/buildship" TargetMode="Externa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5.png"/><Relationship Id="rId5" Type="http://schemas.openxmlformats.org/officeDocument/2006/relationships/hyperlink" Target="https://buildship.com/" TargetMode="External"/><Relationship Id="rId4" Type="http://schemas.openxmlformats.org/officeDocument/2006/relationships/hyperlink" Target="https://github.com/rowyio/buildship"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ecowisehomehub.teleport.sh/web/cluster/ecowisehomehub.teleport.sh/requests/new" TargetMode="Externa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oteleport.com/docs/machine-id/deployment/jenkins/"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hyperlink" Target="https://www.eraser.io/diagramgpt" TargetMode="External"/><Relationship Id="rId4" Type="http://schemas.openxmlformats.org/officeDocument/2006/relationships/hyperlink" Target="https://diagrammingai.com/"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2.png"/><Relationship Id="rId4" Type="http://schemas.openxmlformats.org/officeDocument/2006/relationships/hyperlink" Target="https://github.com/geoho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testrigor.com/" TargetMode="Externa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hyperlink" Target="https://testrigor.com/" TargetMode="Externa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hyperlink" Target="https://buildship.com/" TargetMode="External"/><Relationship Id="rId13" Type="http://schemas.openxmlformats.org/officeDocument/2006/relationships/hyperlink" Target="https://substack.com/profile/40374701-vesa-alexandru" TargetMode="External"/><Relationship Id="rId3" Type="http://schemas.openxmlformats.org/officeDocument/2006/relationships/hyperlink" Target="https://www.taskade.com/" TargetMode="External"/><Relationship Id="rId7" Type="http://schemas.openxmlformats.org/officeDocument/2006/relationships/hyperlink" Target="https://www.figma.com/community/plugin/1149380850484102424" TargetMode="External"/><Relationship Id="rId12" Type="http://schemas.openxmlformats.org/officeDocument/2006/relationships/hyperlink" Target="https://huggingface.co/datasets" TargetMode="External"/><Relationship Id="rId2" Type="http://schemas.openxmlformats.org/officeDocument/2006/relationships/hyperlink" Target="https://userdoc.fyi/" TargetMode="External"/><Relationship Id="rId1" Type="http://schemas.openxmlformats.org/officeDocument/2006/relationships/slideLayout" Target="../slideLayouts/slideLayout17.xml"/><Relationship Id="rId6" Type="http://schemas.openxmlformats.org/officeDocument/2006/relationships/hyperlink" Target="https://www.builder.io/" TargetMode="External"/><Relationship Id="rId11" Type="http://schemas.openxmlformats.org/officeDocument/2006/relationships/hyperlink" Target="https://topai.tools/" TargetMode="External"/><Relationship Id="rId5" Type="http://schemas.openxmlformats.org/officeDocument/2006/relationships/hyperlink" Target="https://diagrammingai.com/" TargetMode="External"/><Relationship Id="rId10" Type="http://schemas.openxmlformats.org/officeDocument/2006/relationships/hyperlink" Target="https://testrigor.com/" TargetMode="External"/><Relationship Id="rId4" Type="http://schemas.openxmlformats.org/officeDocument/2006/relationships/hyperlink" Target="https://www.eraser.io/" TargetMode="External"/><Relationship Id="rId9" Type="http://schemas.openxmlformats.org/officeDocument/2006/relationships/hyperlink" Target="https://goteleport.com/" TargetMode="External"/><Relationship Id="rId14" Type="http://schemas.openxmlformats.org/officeDocument/2006/relationships/hyperlink" Target="https://www.goodreads.com/en/book/show/14440519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hyperlink" Target="https://www.eraser.io/diagramgpt"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userdoc.fyi/#features"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946E-7EAD-300F-4C09-9FDC26DF9CCE}"/>
              </a:ext>
            </a:extLst>
          </p:cNvPr>
          <p:cNvSpPr>
            <a:spLocks noGrp="1"/>
          </p:cNvSpPr>
          <p:nvPr>
            <p:ph type="title"/>
          </p:nvPr>
        </p:nvSpPr>
        <p:spPr/>
        <p:txBody>
          <a:bodyPr/>
          <a:lstStyle/>
          <a:p>
            <a:r>
              <a:rPr lang="en-US" b="0" i="0" dirty="0" err="1">
                <a:effectLst/>
                <a:latin typeface="Söhne"/>
              </a:rPr>
              <a:t>EcoWise</a:t>
            </a:r>
            <a:r>
              <a:rPr lang="en-US" b="0" i="0" dirty="0">
                <a:effectLst/>
                <a:latin typeface="Söhne"/>
              </a:rPr>
              <a:t> Home Hub</a:t>
            </a:r>
            <a:endParaRPr lang="en-IN" dirty="0"/>
          </a:p>
        </p:txBody>
      </p:sp>
      <p:sp>
        <p:nvSpPr>
          <p:cNvPr id="3" name="Text Placeholder 2">
            <a:extLst>
              <a:ext uri="{FF2B5EF4-FFF2-40B4-BE49-F238E27FC236}">
                <a16:creationId xmlns:a16="http://schemas.microsoft.com/office/drawing/2014/main" id="{677BA302-C0E0-EB6F-8E40-1EEC1D78E12E}"/>
              </a:ext>
            </a:extLst>
          </p:cNvPr>
          <p:cNvSpPr>
            <a:spLocks noGrp="1"/>
          </p:cNvSpPr>
          <p:nvPr>
            <p:ph type="body" sz="quarter" idx="10"/>
          </p:nvPr>
        </p:nvSpPr>
        <p:spPr/>
        <p:txBody>
          <a:bodyPr/>
          <a:lstStyle/>
          <a:p>
            <a:r>
              <a:rPr lang="en-IN" dirty="0"/>
              <a:t>AI tools to speed up SDLC stages in Nagarro from Timisoara Romania</a:t>
            </a:r>
          </a:p>
        </p:txBody>
      </p:sp>
      <p:sp>
        <p:nvSpPr>
          <p:cNvPr id="4" name="Text Placeholder 3">
            <a:extLst>
              <a:ext uri="{FF2B5EF4-FFF2-40B4-BE49-F238E27FC236}">
                <a16:creationId xmlns:a16="http://schemas.microsoft.com/office/drawing/2014/main" id="{D2356882-8966-3312-B47C-6117E869B623}"/>
              </a:ext>
            </a:extLst>
          </p:cNvPr>
          <p:cNvSpPr>
            <a:spLocks noGrp="1"/>
          </p:cNvSpPr>
          <p:nvPr>
            <p:ph type="body" sz="quarter" idx="13"/>
          </p:nvPr>
        </p:nvSpPr>
        <p:spPr/>
        <p:txBody>
          <a:bodyPr/>
          <a:lstStyle/>
          <a:p>
            <a:r>
              <a:rPr lang="en-US" dirty="0"/>
              <a:t>Test Mavericks Forge Team</a:t>
            </a:r>
            <a:endParaRPr lang="en-IN" dirty="0"/>
          </a:p>
        </p:txBody>
      </p:sp>
    </p:spTree>
    <p:extLst>
      <p:ext uri="{BB962C8B-B14F-4D97-AF65-F5344CB8AC3E}">
        <p14:creationId xmlns:p14="http://schemas.microsoft.com/office/powerpoint/2010/main" val="3855539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AD843-79AA-56FF-3866-9D9C86394CA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329AC5C-9706-1A30-BCBE-9EA6FB37C5DA}"/>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62C72774-D099-A9A2-4CF0-9E08E9A908EF}"/>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66D74130-B5B6-77C7-8CA8-98CEF68ACC28}"/>
              </a:ext>
            </a:extLst>
          </p:cNvPr>
          <p:cNvSpPr>
            <a:spLocks noGrp="1"/>
          </p:cNvSpPr>
          <p:nvPr>
            <p:ph type="body" sz="quarter" idx="29"/>
          </p:nvPr>
        </p:nvSpPr>
        <p:spPr/>
        <p:txBody>
          <a:bodyPr/>
          <a:lstStyle/>
          <a:p>
            <a:endParaRPr lang="en-IN" dirty="0"/>
          </a:p>
        </p:txBody>
      </p:sp>
      <p:sp>
        <p:nvSpPr>
          <p:cNvPr id="10" name="Content Placeholder 9">
            <a:extLst>
              <a:ext uri="{FF2B5EF4-FFF2-40B4-BE49-F238E27FC236}">
                <a16:creationId xmlns:a16="http://schemas.microsoft.com/office/drawing/2014/main" id="{77A6DC9B-3BA0-C494-4A1F-F0B9F9F7AB93}"/>
              </a:ext>
            </a:extLst>
          </p:cNvPr>
          <p:cNvSpPr>
            <a:spLocks noGrp="1"/>
          </p:cNvSpPr>
          <p:nvPr>
            <p:ph sz="quarter" idx="11"/>
          </p:nvPr>
        </p:nvSpPr>
        <p:spPr/>
        <p:txBody>
          <a:bodyPr/>
          <a:lstStyle/>
          <a:p>
            <a:endParaRPr lang="en-US"/>
          </a:p>
        </p:txBody>
      </p:sp>
      <p:pic>
        <p:nvPicPr>
          <p:cNvPr id="6" name="Picture 5">
            <a:extLst>
              <a:ext uri="{FF2B5EF4-FFF2-40B4-BE49-F238E27FC236}">
                <a16:creationId xmlns:a16="http://schemas.microsoft.com/office/drawing/2014/main" id="{34D87217-CDF4-CC7E-6CF6-47E2EF101734}"/>
              </a:ext>
            </a:extLst>
          </p:cNvPr>
          <p:cNvPicPr>
            <a:picLocks noChangeAspect="1"/>
          </p:cNvPicPr>
          <p:nvPr/>
        </p:nvPicPr>
        <p:blipFill>
          <a:blip r:embed="rId2"/>
          <a:stretch>
            <a:fillRect/>
          </a:stretch>
        </p:blipFill>
        <p:spPr>
          <a:xfrm>
            <a:off x="43132" y="481125"/>
            <a:ext cx="12105736" cy="6231467"/>
          </a:xfrm>
          <a:prstGeom prst="rect">
            <a:avLst/>
          </a:prstGeom>
        </p:spPr>
      </p:pic>
    </p:spTree>
    <p:extLst>
      <p:ext uri="{BB962C8B-B14F-4D97-AF65-F5344CB8AC3E}">
        <p14:creationId xmlns:p14="http://schemas.microsoft.com/office/powerpoint/2010/main" val="1071943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3BFF1-48A4-4D6C-7C84-5C196511F76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3C49A8-E7BD-AC70-4335-98C4EB86CC2E}"/>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8AFDE79A-7100-A5AF-F4C7-36F73FE935C2}"/>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8AC747D5-124C-C5BB-A894-8305A97FEA21}"/>
              </a:ext>
            </a:extLst>
          </p:cNvPr>
          <p:cNvSpPr>
            <a:spLocks noGrp="1"/>
          </p:cNvSpPr>
          <p:nvPr>
            <p:ph type="body" sz="quarter" idx="29"/>
          </p:nvPr>
        </p:nvSpPr>
        <p:spPr/>
        <p:txBody>
          <a:bodyPr/>
          <a:lstStyle/>
          <a:p>
            <a:endParaRPr lang="en-IN" dirty="0"/>
          </a:p>
        </p:txBody>
      </p:sp>
      <p:sp>
        <p:nvSpPr>
          <p:cNvPr id="10" name="Content Placeholder 9">
            <a:extLst>
              <a:ext uri="{FF2B5EF4-FFF2-40B4-BE49-F238E27FC236}">
                <a16:creationId xmlns:a16="http://schemas.microsoft.com/office/drawing/2014/main" id="{996CA708-AB14-FFE1-7AD1-3D75D5AEB501}"/>
              </a:ext>
            </a:extLst>
          </p:cNvPr>
          <p:cNvSpPr>
            <a:spLocks noGrp="1"/>
          </p:cNvSpPr>
          <p:nvPr>
            <p:ph sz="quarter" idx="11"/>
          </p:nvPr>
        </p:nvSpPr>
        <p:spPr/>
        <p:txBody>
          <a:bodyPr/>
          <a:lstStyle/>
          <a:p>
            <a:endParaRPr lang="en-US" dirty="0"/>
          </a:p>
        </p:txBody>
      </p:sp>
      <p:pic>
        <p:nvPicPr>
          <p:cNvPr id="7" name="Picture 6">
            <a:extLst>
              <a:ext uri="{FF2B5EF4-FFF2-40B4-BE49-F238E27FC236}">
                <a16:creationId xmlns:a16="http://schemas.microsoft.com/office/drawing/2014/main" id="{42A88DF9-BAAF-30F0-ECA6-AB2F4AF7C82A}"/>
              </a:ext>
            </a:extLst>
          </p:cNvPr>
          <p:cNvPicPr>
            <a:picLocks noChangeAspect="1"/>
          </p:cNvPicPr>
          <p:nvPr/>
        </p:nvPicPr>
        <p:blipFill>
          <a:blip r:embed="rId2"/>
          <a:stretch>
            <a:fillRect/>
          </a:stretch>
        </p:blipFill>
        <p:spPr>
          <a:xfrm>
            <a:off x="639385" y="124971"/>
            <a:ext cx="10926214" cy="6608057"/>
          </a:xfrm>
          <a:prstGeom prst="rect">
            <a:avLst/>
          </a:prstGeom>
        </p:spPr>
      </p:pic>
    </p:spTree>
    <p:extLst>
      <p:ext uri="{BB962C8B-B14F-4D97-AF65-F5344CB8AC3E}">
        <p14:creationId xmlns:p14="http://schemas.microsoft.com/office/powerpoint/2010/main" val="307955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15D7D-FABC-8ACE-AE39-D1B2306C3C21}"/>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5119986D-CB49-CF89-1ABA-9B5DD3C1865B}"/>
              </a:ext>
            </a:extLst>
          </p:cNvPr>
          <p:cNvSpPr>
            <a:spLocks noGrp="1"/>
          </p:cNvSpPr>
          <p:nvPr>
            <p:ph sz="quarter" idx="11"/>
          </p:nvPr>
        </p:nvSpPr>
        <p:spPr>
          <a:xfrm>
            <a:off x="626398" y="1787721"/>
            <a:ext cx="10854000" cy="4534152"/>
          </a:xfrm>
        </p:spPr>
        <p:txBody>
          <a:bodyPr>
            <a:normAutofit/>
          </a:bodyPr>
          <a:lstStyle/>
          <a:p>
            <a:pPr marL="0" indent="0">
              <a:buNone/>
            </a:pPr>
            <a:r>
              <a:rPr lang="en-GB" dirty="0" err="1"/>
              <a:t>Taskade</a:t>
            </a:r>
            <a:r>
              <a:rPr lang="en-GB" dirty="0"/>
              <a:t> is  a professional tool for requirements and  project management</a:t>
            </a:r>
          </a:p>
          <a:p>
            <a:pPr marL="0" indent="0">
              <a:buNone/>
            </a:pPr>
            <a:r>
              <a:rPr lang="en-GB" dirty="0"/>
              <a:t>To integrate AI into our project we chose </a:t>
            </a:r>
            <a:r>
              <a:rPr lang="en-GB" dirty="0" err="1"/>
              <a:t>Taskade</a:t>
            </a:r>
            <a:r>
              <a:rPr lang="en-GB" dirty="0"/>
              <a:t> for the following reasons:</a:t>
            </a:r>
          </a:p>
          <a:p>
            <a:pPr marL="0" indent="0" algn="l">
              <a:buNone/>
            </a:pPr>
            <a:endParaRPr lang="en-US" b="1" i="0" dirty="0">
              <a:solidFill>
                <a:srgbClr val="0D0D0D"/>
              </a:solidFill>
              <a:effectLst/>
              <a:latin typeface="Söhne"/>
            </a:endParaRPr>
          </a:p>
          <a:p>
            <a:pPr marL="0" indent="0" algn="l">
              <a:buNone/>
            </a:pPr>
            <a:r>
              <a:rPr lang="en-US" i="0" dirty="0" err="1">
                <a:solidFill>
                  <a:srgbClr val="0D0D0D"/>
                </a:solidFill>
                <a:effectLst/>
                <a:latin typeface="Söhne"/>
              </a:rPr>
              <a:t>Taskade</a:t>
            </a:r>
            <a:r>
              <a:rPr lang="en-US" i="0" dirty="0">
                <a:solidFill>
                  <a:srgbClr val="0D0D0D"/>
                </a:solidFill>
                <a:effectLst/>
                <a:latin typeface="Söhne"/>
              </a:rPr>
              <a:t> is a collaboration app that mixes real-time collaboration with task management and artificial intelligence (AI). It's best for small remote teams looking to collaborate and manage work online, and affordable pricing sweetens the deal.</a:t>
            </a:r>
          </a:p>
          <a:p>
            <a:pPr marL="0" indent="0" algn="l">
              <a:buNone/>
            </a:pPr>
            <a:r>
              <a:rPr lang="en-US" i="0" dirty="0">
                <a:solidFill>
                  <a:srgbClr val="0D0D0D"/>
                </a:solidFill>
                <a:effectLst/>
                <a:latin typeface="Söhne"/>
              </a:rPr>
              <a:t>It is very intuitive, has an Ai assistant, Instantly generate task lists, mind maps, meeting agendas, and custom workflows. Engages with an intelligent AI assistants and collaborate with your team, all within one unified workspace.</a:t>
            </a:r>
          </a:p>
          <a:p>
            <a:pPr marL="0" indent="0" algn="l">
              <a:buNone/>
            </a:pPr>
            <a:endParaRPr lang="en-IN" dirty="0"/>
          </a:p>
        </p:txBody>
      </p:sp>
      <p:sp>
        <p:nvSpPr>
          <p:cNvPr id="15" name="Text Placeholder 14">
            <a:extLst>
              <a:ext uri="{FF2B5EF4-FFF2-40B4-BE49-F238E27FC236}">
                <a16:creationId xmlns:a16="http://schemas.microsoft.com/office/drawing/2014/main" id="{EAFD0DED-EB62-6C0D-34D7-7722D65DE20F}"/>
              </a:ext>
            </a:extLst>
          </p:cNvPr>
          <p:cNvSpPr>
            <a:spLocks noGrp="1"/>
          </p:cNvSpPr>
          <p:nvPr>
            <p:ph type="body" sz="quarter" idx="10"/>
          </p:nvPr>
        </p:nvSpPr>
        <p:spPr>
          <a:xfrm>
            <a:off x="626397" y="6072635"/>
            <a:ext cx="10854001" cy="498475"/>
          </a:xfrm>
        </p:spPr>
        <p:txBody>
          <a:bodyPr/>
          <a:lstStyle/>
          <a:p>
            <a:r>
              <a:rPr lang="en-IN" dirty="0">
                <a:hlinkClick r:id="rId2"/>
              </a:rPr>
              <a:t>https://www.taskade.com</a:t>
            </a:r>
            <a:r>
              <a:rPr lang="en-IN" dirty="0"/>
              <a:t> </a:t>
            </a:r>
            <a:br>
              <a:rPr lang="en-IN" dirty="0"/>
            </a:br>
            <a:r>
              <a:rPr lang="en-IN" dirty="0">
                <a:hlinkClick r:id="rId3"/>
              </a:rPr>
              <a:t>https://github.com/taskade</a:t>
            </a:r>
            <a:r>
              <a:rPr lang="en-IN" dirty="0"/>
              <a:t> </a:t>
            </a:r>
          </a:p>
        </p:txBody>
      </p:sp>
      <p:sp>
        <p:nvSpPr>
          <p:cNvPr id="5" name="Title 4">
            <a:extLst>
              <a:ext uri="{FF2B5EF4-FFF2-40B4-BE49-F238E27FC236}">
                <a16:creationId xmlns:a16="http://schemas.microsoft.com/office/drawing/2014/main" id="{C827182D-C408-19BC-A3EF-09C0DFD350B4}"/>
              </a:ext>
            </a:extLst>
          </p:cNvPr>
          <p:cNvSpPr>
            <a:spLocks noGrp="1"/>
          </p:cNvSpPr>
          <p:nvPr>
            <p:ph type="title"/>
          </p:nvPr>
        </p:nvSpPr>
        <p:spPr>
          <a:xfrm>
            <a:off x="626398" y="484830"/>
            <a:ext cx="9623388" cy="857533"/>
          </a:xfrm>
        </p:spPr>
        <p:txBody>
          <a:bodyPr/>
          <a:lstStyle/>
          <a:p>
            <a:r>
              <a:rPr lang="en-US" dirty="0"/>
              <a:t>Project Management and Resource Allocation</a:t>
            </a:r>
            <a:br>
              <a:rPr lang="en-IN" dirty="0"/>
            </a:b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303FD01B-9FAB-5E3B-C4E8-48A2C0927E88}"/>
              </a:ext>
            </a:extLst>
          </p:cNvPr>
          <p:cNvSpPr>
            <a:spLocks noGrp="1"/>
          </p:cNvSpPr>
          <p:nvPr>
            <p:ph type="body" sz="quarter" idx="29"/>
          </p:nvPr>
        </p:nvSpPr>
        <p:spPr>
          <a:xfrm>
            <a:off x="626401" y="930188"/>
            <a:ext cx="7200000" cy="739552"/>
          </a:xfrm>
        </p:spPr>
        <p:txBody>
          <a:bodyPr/>
          <a:lstStyle/>
          <a:p>
            <a:r>
              <a:rPr lang="en-IN" dirty="0"/>
              <a:t>Tools</a:t>
            </a:r>
          </a:p>
          <a:p>
            <a:endParaRPr lang="en-IN" dirty="0"/>
          </a:p>
        </p:txBody>
      </p:sp>
    </p:spTree>
    <p:extLst>
      <p:ext uri="{BB962C8B-B14F-4D97-AF65-F5344CB8AC3E}">
        <p14:creationId xmlns:p14="http://schemas.microsoft.com/office/powerpoint/2010/main" val="13986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D0897-AAA5-B67B-CA25-22686EB1BBF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2FEF5FF-0B06-16C6-97FF-8C024D8E2CFC}"/>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26706659-944E-092F-9DE2-41D5A122EFB4}"/>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09215D50-D171-9E7B-407F-38891CBACE6D}"/>
              </a:ext>
            </a:extLst>
          </p:cNvPr>
          <p:cNvSpPr>
            <a:spLocks noGrp="1"/>
          </p:cNvSpPr>
          <p:nvPr>
            <p:ph type="body" sz="quarter" idx="29"/>
          </p:nvPr>
        </p:nvSpPr>
        <p:spPr/>
        <p:txBody>
          <a:bodyPr/>
          <a:lstStyle/>
          <a:p>
            <a:endParaRPr lang="en-IN" dirty="0"/>
          </a:p>
        </p:txBody>
      </p:sp>
      <p:pic>
        <p:nvPicPr>
          <p:cNvPr id="3" name="landing_tab1_compressed">
            <a:hlinkClick r:id="" action="ppaction://media"/>
            <a:extLst>
              <a:ext uri="{FF2B5EF4-FFF2-40B4-BE49-F238E27FC236}">
                <a16:creationId xmlns:a16="http://schemas.microsoft.com/office/drawing/2014/main" id="{CA804721-CD6E-D162-DAB7-73F212B6CDA7}"/>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575011" y="392100"/>
            <a:ext cx="10990587" cy="5991516"/>
          </a:xfrm>
        </p:spPr>
      </p:pic>
      <p:sp>
        <p:nvSpPr>
          <p:cNvPr id="7" name="TextBox 6">
            <a:extLst>
              <a:ext uri="{FF2B5EF4-FFF2-40B4-BE49-F238E27FC236}">
                <a16:creationId xmlns:a16="http://schemas.microsoft.com/office/drawing/2014/main" id="{812C1F7D-2A2F-F23C-AF3C-BCDD581267B0}"/>
              </a:ext>
            </a:extLst>
          </p:cNvPr>
          <p:cNvSpPr txBox="1"/>
          <p:nvPr/>
        </p:nvSpPr>
        <p:spPr>
          <a:xfrm>
            <a:off x="575012" y="-21744"/>
            <a:ext cx="6097508" cy="369332"/>
          </a:xfrm>
          <a:prstGeom prst="rect">
            <a:avLst/>
          </a:prstGeom>
          <a:noFill/>
        </p:spPr>
        <p:txBody>
          <a:bodyPr wrap="square">
            <a:spAutoFit/>
          </a:bodyPr>
          <a:lstStyle/>
          <a:p>
            <a:r>
              <a:rPr lang="en-IN" dirty="0"/>
              <a:t>*play video</a:t>
            </a:r>
            <a:endParaRPr lang="en-US" dirty="0"/>
          </a:p>
        </p:txBody>
      </p:sp>
    </p:spTree>
    <p:extLst>
      <p:ext uri="{BB962C8B-B14F-4D97-AF65-F5344CB8AC3E}">
        <p14:creationId xmlns:p14="http://schemas.microsoft.com/office/powerpoint/2010/main" val="330679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97F9-65B3-0913-F28B-5C48A4FD672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2F21FD3-1F24-7E52-32AD-1474B412520B}"/>
              </a:ext>
            </a:extLst>
          </p:cNvPr>
          <p:cNvSpPr>
            <a:spLocks noGrp="1"/>
          </p:cNvSpPr>
          <p:nvPr>
            <p:ph type="body" sz="quarter" idx="10"/>
          </p:nvPr>
        </p:nvSpPr>
        <p:spPr>
          <a:xfrm>
            <a:off x="0" y="6163306"/>
            <a:ext cx="10854001" cy="498475"/>
          </a:xfrm>
        </p:spPr>
        <p:txBody>
          <a:bodyPr/>
          <a:lstStyle/>
          <a:p>
            <a:r>
              <a:rPr lang="en-IN" dirty="0">
                <a:hlinkClick r:id="rId2"/>
              </a:rPr>
              <a:t>https://www.taskade.com</a:t>
            </a:r>
            <a:r>
              <a:rPr lang="en-IN" dirty="0"/>
              <a:t> </a:t>
            </a:r>
            <a:br>
              <a:rPr lang="en-IN" dirty="0"/>
            </a:br>
            <a:r>
              <a:rPr lang="en-IN" dirty="0">
                <a:hlinkClick r:id="rId3"/>
              </a:rPr>
              <a:t>https://github.com/taskade</a:t>
            </a:r>
            <a:r>
              <a:rPr lang="en-IN" dirty="0"/>
              <a:t> </a:t>
            </a:r>
          </a:p>
          <a:p>
            <a:endParaRPr lang="en-IN" dirty="0"/>
          </a:p>
        </p:txBody>
      </p:sp>
      <p:sp>
        <p:nvSpPr>
          <p:cNvPr id="5" name="Title 4">
            <a:extLst>
              <a:ext uri="{FF2B5EF4-FFF2-40B4-BE49-F238E27FC236}">
                <a16:creationId xmlns:a16="http://schemas.microsoft.com/office/drawing/2014/main" id="{E78A6F31-C524-D317-BDDB-08D52D8AA9C7}"/>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DC6B4D75-5E27-1AC8-A3B9-35CDA2DDE5B9}"/>
              </a:ext>
            </a:extLst>
          </p:cNvPr>
          <p:cNvSpPr>
            <a:spLocks noGrp="1"/>
          </p:cNvSpPr>
          <p:nvPr>
            <p:ph type="body" sz="quarter" idx="29"/>
          </p:nvPr>
        </p:nvSpPr>
        <p:spPr/>
        <p:txBody>
          <a:bodyPr/>
          <a:lstStyle/>
          <a:p>
            <a:endParaRPr lang="en-IN" dirty="0"/>
          </a:p>
        </p:txBody>
      </p:sp>
      <p:sp>
        <p:nvSpPr>
          <p:cNvPr id="7" name="Content Placeholder 6">
            <a:extLst>
              <a:ext uri="{FF2B5EF4-FFF2-40B4-BE49-F238E27FC236}">
                <a16:creationId xmlns:a16="http://schemas.microsoft.com/office/drawing/2014/main" id="{2B411D0B-A8A7-7385-DCEE-735402D5C777}"/>
              </a:ext>
            </a:extLst>
          </p:cNvPr>
          <p:cNvSpPr>
            <a:spLocks noGrp="1"/>
          </p:cNvSpPr>
          <p:nvPr>
            <p:ph sz="quarter" idx="11"/>
          </p:nvPr>
        </p:nvSpPr>
        <p:spPr/>
        <p:txBody>
          <a:bodyPr/>
          <a:lstStyle/>
          <a:p>
            <a:endParaRPr lang="en-US"/>
          </a:p>
        </p:txBody>
      </p:sp>
      <p:pic>
        <p:nvPicPr>
          <p:cNvPr id="9" name="Picture 8">
            <a:extLst>
              <a:ext uri="{FF2B5EF4-FFF2-40B4-BE49-F238E27FC236}">
                <a16:creationId xmlns:a16="http://schemas.microsoft.com/office/drawing/2014/main" id="{95CAD255-23ED-9A25-79BB-0CBCDEE1C05E}"/>
              </a:ext>
            </a:extLst>
          </p:cNvPr>
          <p:cNvPicPr>
            <a:picLocks noChangeAspect="1"/>
          </p:cNvPicPr>
          <p:nvPr/>
        </p:nvPicPr>
        <p:blipFill>
          <a:blip r:embed="rId4"/>
          <a:stretch>
            <a:fillRect/>
          </a:stretch>
        </p:blipFill>
        <p:spPr>
          <a:xfrm>
            <a:off x="0" y="0"/>
            <a:ext cx="12192000" cy="5779621"/>
          </a:xfrm>
          <a:prstGeom prst="rect">
            <a:avLst/>
          </a:prstGeom>
        </p:spPr>
      </p:pic>
    </p:spTree>
    <p:extLst>
      <p:ext uri="{BB962C8B-B14F-4D97-AF65-F5344CB8AC3E}">
        <p14:creationId xmlns:p14="http://schemas.microsoft.com/office/powerpoint/2010/main" val="2650191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23C7B-6D3E-A225-4EFF-324135E2CB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2540333-FD7C-99BE-03E1-526FA16D0F45}"/>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AED27501-14A8-B7F9-6AAB-92A123F09751}"/>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6776BB01-5D1C-33AA-E0B1-108C6348F1AE}"/>
              </a:ext>
            </a:extLst>
          </p:cNvPr>
          <p:cNvSpPr>
            <a:spLocks noGrp="1"/>
          </p:cNvSpPr>
          <p:nvPr>
            <p:ph type="body" sz="quarter" idx="29"/>
          </p:nvPr>
        </p:nvSpPr>
        <p:spPr/>
        <p:txBody>
          <a:bodyPr/>
          <a:lstStyle/>
          <a:p>
            <a:endParaRPr lang="en-IN" dirty="0"/>
          </a:p>
        </p:txBody>
      </p:sp>
      <p:pic>
        <p:nvPicPr>
          <p:cNvPr id="6" name="Content Placeholder 5" descr="A screenshot of a black computer&#10;&#10;Description automatically generated">
            <a:extLst>
              <a:ext uri="{FF2B5EF4-FFF2-40B4-BE49-F238E27FC236}">
                <a16:creationId xmlns:a16="http://schemas.microsoft.com/office/drawing/2014/main" id="{676B912B-F121-E32F-D946-4CA4C826B2A9}"/>
              </a:ext>
            </a:extLst>
          </p:cNvPr>
          <p:cNvPicPr>
            <a:picLocks noGrp="1" noChangeAspect="1"/>
          </p:cNvPicPr>
          <p:nvPr>
            <p:ph sz="quarter" idx="11"/>
          </p:nvPr>
        </p:nvPicPr>
        <p:blipFill>
          <a:blip r:embed="rId2"/>
          <a:stretch>
            <a:fillRect/>
          </a:stretch>
        </p:blipFill>
        <p:spPr>
          <a:xfrm>
            <a:off x="558251" y="317098"/>
            <a:ext cx="10994364" cy="6223803"/>
          </a:xfrm>
        </p:spPr>
      </p:pic>
    </p:spTree>
    <p:extLst>
      <p:ext uri="{BB962C8B-B14F-4D97-AF65-F5344CB8AC3E}">
        <p14:creationId xmlns:p14="http://schemas.microsoft.com/office/powerpoint/2010/main" val="21348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6770-9E1B-5468-E15B-D9758B5F3E6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0B21CD3-4D2A-7097-6709-8B173E09805C}"/>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3A6820FE-31EB-636D-5653-57FC5F6F1206}"/>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93D2E714-E482-3A5C-82CE-64A9356AD0A2}"/>
              </a:ext>
            </a:extLst>
          </p:cNvPr>
          <p:cNvSpPr>
            <a:spLocks noGrp="1"/>
          </p:cNvSpPr>
          <p:nvPr>
            <p:ph type="body" sz="quarter" idx="29"/>
          </p:nvPr>
        </p:nvSpPr>
        <p:spPr/>
        <p:txBody>
          <a:bodyPr/>
          <a:lstStyle/>
          <a:p>
            <a:endParaRPr lang="en-IN" dirty="0"/>
          </a:p>
        </p:txBody>
      </p:sp>
      <p:pic>
        <p:nvPicPr>
          <p:cNvPr id="8" name="2024-03-06_12h45_58">
            <a:hlinkClick r:id="" action="ppaction://media"/>
            <a:extLst>
              <a:ext uri="{FF2B5EF4-FFF2-40B4-BE49-F238E27FC236}">
                <a16:creationId xmlns:a16="http://schemas.microsoft.com/office/drawing/2014/main" id="{669A567F-9799-257C-8BB7-B80533FACA68}"/>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201240" y="567241"/>
            <a:ext cx="11730289" cy="6142727"/>
          </a:xfrm>
        </p:spPr>
      </p:pic>
      <p:sp>
        <p:nvSpPr>
          <p:cNvPr id="6" name="TextBox 5">
            <a:extLst>
              <a:ext uri="{FF2B5EF4-FFF2-40B4-BE49-F238E27FC236}">
                <a16:creationId xmlns:a16="http://schemas.microsoft.com/office/drawing/2014/main" id="{FA914AF9-CADA-35DA-BAF3-5847A0F25D8B}"/>
              </a:ext>
            </a:extLst>
          </p:cNvPr>
          <p:cNvSpPr txBox="1"/>
          <p:nvPr/>
        </p:nvSpPr>
        <p:spPr>
          <a:xfrm>
            <a:off x="201240" y="155172"/>
            <a:ext cx="6097508" cy="369332"/>
          </a:xfrm>
          <a:prstGeom prst="rect">
            <a:avLst/>
          </a:prstGeom>
          <a:noFill/>
        </p:spPr>
        <p:txBody>
          <a:bodyPr wrap="square">
            <a:spAutoFit/>
          </a:bodyPr>
          <a:lstStyle/>
          <a:p>
            <a:r>
              <a:rPr lang="en-IN" dirty="0"/>
              <a:t>*play video</a:t>
            </a:r>
            <a:endParaRPr lang="en-US" dirty="0"/>
          </a:p>
        </p:txBody>
      </p:sp>
    </p:spTree>
    <p:extLst>
      <p:ext uri="{BB962C8B-B14F-4D97-AF65-F5344CB8AC3E}">
        <p14:creationId xmlns:p14="http://schemas.microsoft.com/office/powerpoint/2010/main" val="423971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C1BA0-DEF9-A26D-7604-0C6CC4EDE91C}"/>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1DCEB0D-D5FD-A4C0-E12C-5683098108CB}"/>
              </a:ext>
            </a:extLst>
          </p:cNvPr>
          <p:cNvSpPr>
            <a:spLocks noGrp="1"/>
          </p:cNvSpPr>
          <p:nvPr>
            <p:ph sz="quarter" idx="11"/>
          </p:nvPr>
        </p:nvSpPr>
        <p:spPr>
          <a:xfrm>
            <a:off x="626400" y="1602249"/>
            <a:ext cx="10854000" cy="3937313"/>
          </a:xfrm>
        </p:spPr>
        <p:txBody>
          <a:bodyPr>
            <a:normAutofit fontScale="77500" lnSpcReduction="20000"/>
          </a:bodyPr>
          <a:lstStyle/>
          <a:p>
            <a:pPr marL="0" indent="0">
              <a:buNone/>
            </a:pPr>
            <a:r>
              <a:rPr lang="en-GB" dirty="0">
                <a:latin typeface="+mn-lt"/>
              </a:rPr>
              <a:t>Figma and Adobe XD are the most used professional tools for UX/UI.</a:t>
            </a:r>
          </a:p>
          <a:p>
            <a:pPr marL="0" indent="0">
              <a:buNone/>
            </a:pPr>
            <a:r>
              <a:rPr lang="en-GB" dirty="0">
                <a:latin typeface="+mn-lt"/>
              </a:rPr>
              <a:t>To integrate AI into our project we chose Figma for the following reasons:</a:t>
            </a:r>
          </a:p>
          <a:p>
            <a:pPr algn="l">
              <a:buFont typeface="+mj-lt"/>
              <a:buAutoNum type="arabicPeriod"/>
            </a:pPr>
            <a:r>
              <a:rPr lang="en-US" b="1" i="0" dirty="0">
                <a:solidFill>
                  <a:srgbClr val="0D0D0D"/>
                </a:solidFill>
                <a:effectLst/>
                <a:latin typeface="+mn-lt"/>
              </a:rPr>
              <a:t>Collaboration:</a:t>
            </a:r>
            <a:r>
              <a:rPr lang="en-US" b="0" i="0" dirty="0">
                <a:solidFill>
                  <a:srgbClr val="0D0D0D"/>
                </a:solidFill>
                <a:effectLst/>
                <a:latin typeface="+mn-lt"/>
              </a:rPr>
              <a:t> Multiple users can work on the same file simultaneously, making it ideal for team collaboration.</a:t>
            </a:r>
          </a:p>
          <a:p>
            <a:pPr algn="l">
              <a:buFont typeface="+mj-lt"/>
              <a:buAutoNum type="arabicPeriod"/>
            </a:pPr>
            <a:r>
              <a:rPr lang="en-US" b="1" i="0" dirty="0">
                <a:solidFill>
                  <a:srgbClr val="0D0D0D"/>
                </a:solidFill>
                <a:effectLst/>
                <a:latin typeface="+mn-lt"/>
              </a:rPr>
              <a:t>Cross-platform compatibility:</a:t>
            </a:r>
            <a:r>
              <a:rPr lang="en-US" b="0" i="0" dirty="0">
                <a:solidFill>
                  <a:srgbClr val="0D0D0D"/>
                </a:solidFill>
                <a:effectLst/>
                <a:latin typeface="+mn-lt"/>
              </a:rPr>
              <a:t> Figma is entirely web-based, which means you can access and work on your designs from any device with a web browser. </a:t>
            </a:r>
          </a:p>
          <a:p>
            <a:pPr algn="l">
              <a:buFont typeface="+mj-lt"/>
              <a:buAutoNum type="arabicPeriod"/>
            </a:pPr>
            <a:r>
              <a:rPr lang="en-US" b="1" i="0" dirty="0">
                <a:solidFill>
                  <a:srgbClr val="0D0D0D"/>
                </a:solidFill>
                <a:effectLst/>
                <a:latin typeface="+mn-lt"/>
              </a:rPr>
              <a:t>Plugins and integrations:</a:t>
            </a:r>
            <a:r>
              <a:rPr lang="en-US" b="0" i="0" dirty="0">
                <a:solidFill>
                  <a:srgbClr val="0D0D0D"/>
                </a:solidFill>
                <a:effectLst/>
                <a:latin typeface="+mn-lt"/>
              </a:rPr>
              <a:t> Figma has a growing ecosystem of plugins that extend its functionality and integrate with other tools and services. </a:t>
            </a:r>
          </a:p>
          <a:p>
            <a:pPr algn="l">
              <a:buFont typeface="+mj-lt"/>
              <a:buAutoNum type="arabicPeriod"/>
            </a:pPr>
            <a:r>
              <a:rPr lang="en-US" b="1" i="0" dirty="0">
                <a:solidFill>
                  <a:srgbClr val="0D0D0D"/>
                </a:solidFill>
                <a:effectLst/>
                <a:latin typeface="+mn-lt"/>
              </a:rPr>
              <a:t>Community and resources:</a:t>
            </a:r>
            <a:r>
              <a:rPr lang="en-US" b="0" i="0" dirty="0">
                <a:solidFill>
                  <a:srgbClr val="0D0D0D"/>
                </a:solidFill>
                <a:effectLst/>
                <a:latin typeface="+mn-lt"/>
              </a:rPr>
              <a:t> Figma has a strong and active community of designers who share resources, tips, and tutorials.</a:t>
            </a:r>
          </a:p>
          <a:p>
            <a:pPr algn="l">
              <a:buFont typeface="+mj-lt"/>
              <a:buAutoNum type="arabicPeriod"/>
            </a:pPr>
            <a:r>
              <a:rPr lang="en-US" b="1" dirty="0">
                <a:latin typeface="+mn-lt"/>
              </a:rPr>
              <a:t>We can make UI/UX development easier using AI technologies such as:</a:t>
            </a:r>
          </a:p>
          <a:p>
            <a:pPr marL="0" indent="0" algn="l">
              <a:buNone/>
            </a:pPr>
            <a:endParaRPr lang="en-US" b="1" dirty="0">
              <a:latin typeface="+mn-lt"/>
            </a:endParaRPr>
          </a:p>
          <a:p>
            <a:pPr marL="0" indent="0" algn="l">
              <a:buNone/>
            </a:pPr>
            <a:r>
              <a:rPr lang="en-US" dirty="0">
                <a:latin typeface="+mn-lt"/>
              </a:rPr>
              <a:t>Builder.io - is a plugin for Figma which provide the capability to integrate OpenAI service and generate designs for an app based on the app description provided by the user.</a:t>
            </a:r>
          </a:p>
          <a:p>
            <a:pPr marL="0" indent="0" algn="l">
              <a:buNone/>
            </a:pPr>
            <a:r>
              <a:rPr lang="en-US" dirty="0">
                <a:latin typeface="+mn-lt"/>
              </a:rPr>
              <a:t>Figma to Brave Studio plugin is aimed at facilitating the transfer of design from Figma to Brave Studio which create an app based on the received design.</a:t>
            </a:r>
            <a:endParaRPr lang="en-GB" dirty="0">
              <a:latin typeface="+mn-lt"/>
            </a:endParaRPr>
          </a:p>
          <a:p>
            <a:endParaRPr lang="en-IN" dirty="0">
              <a:latin typeface="+mn-lt"/>
            </a:endParaRPr>
          </a:p>
        </p:txBody>
      </p:sp>
      <p:sp>
        <p:nvSpPr>
          <p:cNvPr id="15" name="Text Placeholder 14">
            <a:extLst>
              <a:ext uri="{FF2B5EF4-FFF2-40B4-BE49-F238E27FC236}">
                <a16:creationId xmlns:a16="http://schemas.microsoft.com/office/drawing/2014/main" id="{206F24B9-19CF-5CD7-653E-5CC5CAC1CCE5}"/>
              </a:ext>
            </a:extLst>
          </p:cNvPr>
          <p:cNvSpPr>
            <a:spLocks noGrp="1"/>
          </p:cNvSpPr>
          <p:nvPr>
            <p:ph type="body" sz="quarter" idx="10"/>
          </p:nvPr>
        </p:nvSpPr>
        <p:spPr>
          <a:xfrm>
            <a:off x="626398" y="5835357"/>
            <a:ext cx="10854001" cy="835428"/>
          </a:xfrm>
        </p:spPr>
        <p:txBody>
          <a:bodyPr/>
          <a:lstStyle/>
          <a:p>
            <a:r>
              <a:rPr lang="en-IN" dirty="0">
                <a:hlinkClick r:id="rId2"/>
              </a:rPr>
              <a:t>https://www.builder.io/</a:t>
            </a:r>
            <a:r>
              <a:rPr lang="en-IN" dirty="0"/>
              <a:t> </a:t>
            </a:r>
          </a:p>
          <a:p>
            <a:r>
              <a:rPr lang="en-IN" dirty="0">
                <a:hlinkClick r:id="rId3"/>
              </a:rPr>
              <a:t>https://www.figma.com/community/plugin/1149380850484102424</a:t>
            </a:r>
            <a:r>
              <a:rPr lang="en-IN" dirty="0"/>
              <a:t>  </a:t>
            </a:r>
          </a:p>
          <a:p>
            <a:endParaRPr lang="en-IN" dirty="0"/>
          </a:p>
        </p:txBody>
      </p:sp>
      <p:sp>
        <p:nvSpPr>
          <p:cNvPr id="5" name="Title 4">
            <a:extLst>
              <a:ext uri="{FF2B5EF4-FFF2-40B4-BE49-F238E27FC236}">
                <a16:creationId xmlns:a16="http://schemas.microsoft.com/office/drawing/2014/main" id="{EA715D2C-9954-7421-5420-1ABC23EF3C6E}"/>
              </a:ext>
            </a:extLst>
          </p:cNvPr>
          <p:cNvSpPr>
            <a:spLocks noGrp="1"/>
          </p:cNvSpPr>
          <p:nvPr>
            <p:ph type="title"/>
          </p:nvPr>
        </p:nvSpPr>
        <p:spPr>
          <a:xfrm>
            <a:off x="626398" y="484830"/>
            <a:ext cx="9623388" cy="857533"/>
          </a:xfrm>
        </p:spPr>
        <p:txBody>
          <a:bodyPr/>
          <a:lstStyle/>
          <a:p>
            <a:r>
              <a:rPr lang="en-IN" dirty="0"/>
              <a:t>UX/UI enhancements</a:t>
            </a:r>
            <a:br>
              <a:rPr lang="en-IN" dirty="0"/>
            </a:b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B367AA62-636D-5C5B-A901-3574ED3053C4}"/>
              </a:ext>
            </a:extLst>
          </p:cNvPr>
          <p:cNvSpPr>
            <a:spLocks noGrp="1"/>
          </p:cNvSpPr>
          <p:nvPr>
            <p:ph type="body" sz="quarter" idx="29"/>
          </p:nvPr>
        </p:nvSpPr>
        <p:spPr/>
        <p:txBody>
          <a:bodyPr/>
          <a:lstStyle/>
          <a:p>
            <a:r>
              <a:rPr lang="en-IN" dirty="0"/>
              <a:t>Tools</a:t>
            </a:r>
          </a:p>
        </p:txBody>
      </p:sp>
    </p:spTree>
    <p:extLst>
      <p:ext uri="{BB962C8B-B14F-4D97-AF65-F5344CB8AC3E}">
        <p14:creationId xmlns:p14="http://schemas.microsoft.com/office/powerpoint/2010/main" val="97855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EEB27-CACD-2555-5FDF-044D51E9EA83}"/>
            </a:ext>
          </a:extLst>
        </p:cNvPr>
        <p:cNvGrpSpPr/>
        <p:nvPr/>
      </p:nvGrpSpPr>
      <p:grpSpPr>
        <a:xfrm>
          <a:off x="0" y="0"/>
          <a:ext cx="0" cy="0"/>
          <a:chOff x="0" y="0"/>
          <a:chExt cx="0" cy="0"/>
        </a:xfrm>
      </p:grpSpPr>
      <p:pic>
        <p:nvPicPr>
          <p:cNvPr id="10" name="Content Placeholder 9" descr="A screenshot of a computer&#10;&#10;Description automatically generated">
            <a:extLst>
              <a:ext uri="{FF2B5EF4-FFF2-40B4-BE49-F238E27FC236}">
                <a16:creationId xmlns:a16="http://schemas.microsoft.com/office/drawing/2014/main" id="{EF4106F3-B32B-BEAB-2A98-9A2398A9A37F}"/>
              </a:ext>
            </a:extLst>
          </p:cNvPr>
          <p:cNvPicPr>
            <a:picLocks noGrp="1" noChangeAspect="1"/>
          </p:cNvPicPr>
          <p:nvPr>
            <p:ph sz="quarter" idx="11"/>
          </p:nvPr>
        </p:nvPicPr>
        <p:blipFill>
          <a:blip r:embed="rId2"/>
          <a:stretch>
            <a:fillRect/>
          </a:stretch>
        </p:blipFill>
        <p:spPr>
          <a:xfrm>
            <a:off x="531510" y="876750"/>
            <a:ext cx="10562059" cy="5765659"/>
          </a:xfrm>
        </p:spPr>
      </p:pic>
      <p:sp>
        <p:nvSpPr>
          <p:cNvPr id="2" name="Text Placeholder 1">
            <a:extLst>
              <a:ext uri="{FF2B5EF4-FFF2-40B4-BE49-F238E27FC236}">
                <a16:creationId xmlns:a16="http://schemas.microsoft.com/office/drawing/2014/main" id="{BA781D50-9832-C8FB-58A7-B473BBE4E122}"/>
              </a:ext>
            </a:extLst>
          </p:cNvPr>
          <p:cNvSpPr>
            <a:spLocks noGrp="1"/>
          </p:cNvSpPr>
          <p:nvPr>
            <p:ph type="body" sz="quarter" idx="10"/>
          </p:nvPr>
        </p:nvSpPr>
        <p:spPr>
          <a:xfrm>
            <a:off x="531511" y="6273330"/>
            <a:ext cx="10854001" cy="498475"/>
          </a:xfrm>
        </p:spPr>
        <p:txBody>
          <a:bodyPr/>
          <a:lstStyle/>
          <a:p>
            <a:r>
              <a:rPr lang="en-IN" dirty="0">
                <a:hlinkClick r:id="rId3"/>
              </a:rPr>
              <a:t>https://www.figma.com/community/plugin/1149380850484102424</a:t>
            </a:r>
            <a:endParaRPr lang="en-IN" dirty="0"/>
          </a:p>
        </p:txBody>
      </p:sp>
      <p:sp>
        <p:nvSpPr>
          <p:cNvPr id="5" name="Title 4">
            <a:extLst>
              <a:ext uri="{FF2B5EF4-FFF2-40B4-BE49-F238E27FC236}">
                <a16:creationId xmlns:a16="http://schemas.microsoft.com/office/drawing/2014/main" id="{858C25B5-A790-C84B-0D6A-C9E14D2F961F}"/>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F67263C9-D203-833D-D566-9269BCEB8EB1}"/>
              </a:ext>
            </a:extLst>
          </p:cNvPr>
          <p:cNvSpPr>
            <a:spLocks noGrp="1"/>
          </p:cNvSpPr>
          <p:nvPr>
            <p:ph type="body" sz="quarter" idx="29"/>
          </p:nvPr>
        </p:nvSpPr>
        <p:spPr/>
        <p:txBody>
          <a:bodyPr/>
          <a:lstStyle/>
          <a:p>
            <a:r>
              <a:rPr lang="en-IN" dirty="0"/>
              <a:t>UX/UI</a:t>
            </a:r>
          </a:p>
        </p:txBody>
      </p:sp>
    </p:spTree>
    <p:extLst>
      <p:ext uri="{BB962C8B-B14F-4D97-AF65-F5344CB8AC3E}">
        <p14:creationId xmlns:p14="http://schemas.microsoft.com/office/powerpoint/2010/main" val="7755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94652-1395-2A8C-4639-2AA9BE4ACB9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C981EC-72A0-5429-60C2-A5F245D5C0F3}"/>
              </a:ext>
            </a:extLst>
          </p:cNvPr>
          <p:cNvSpPr>
            <a:spLocks noGrp="1"/>
          </p:cNvSpPr>
          <p:nvPr>
            <p:ph sz="quarter" idx="11"/>
          </p:nvPr>
        </p:nvSpPr>
        <p:spPr/>
        <p:txBody>
          <a:bodyPr/>
          <a:lstStyle/>
          <a:p>
            <a:endParaRPr lang="en-IN" dirty="0"/>
          </a:p>
        </p:txBody>
      </p:sp>
      <p:sp>
        <p:nvSpPr>
          <p:cNvPr id="2" name="Text Placeholder 1">
            <a:extLst>
              <a:ext uri="{FF2B5EF4-FFF2-40B4-BE49-F238E27FC236}">
                <a16:creationId xmlns:a16="http://schemas.microsoft.com/office/drawing/2014/main" id="{6959B490-3AE0-8671-FDEB-69604A649A09}"/>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D177FD66-D2C5-4917-7F2A-5CE3218C764D}"/>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0C0E95F2-02D6-64D5-636D-106C3B2A42A6}"/>
              </a:ext>
            </a:extLst>
          </p:cNvPr>
          <p:cNvSpPr>
            <a:spLocks noGrp="1"/>
          </p:cNvSpPr>
          <p:nvPr>
            <p:ph type="body" sz="quarter" idx="29"/>
          </p:nvPr>
        </p:nvSpPr>
        <p:spPr/>
        <p:txBody>
          <a:bodyPr/>
          <a:lstStyle/>
          <a:p>
            <a:endParaRPr lang="en-IN" dirty="0"/>
          </a:p>
        </p:txBody>
      </p:sp>
      <p:pic>
        <p:nvPicPr>
          <p:cNvPr id="6" name="Content Placeholder 4" descr="A screenshot of a computer&#10;&#10;Description automatically generated">
            <a:extLst>
              <a:ext uri="{FF2B5EF4-FFF2-40B4-BE49-F238E27FC236}">
                <a16:creationId xmlns:a16="http://schemas.microsoft.com/office/drawing/2014/main" id="{ECCBE7AD-BA5A-8B43-880A-FE52BCDBF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94" y="919214"/>
            <a:ext cx="11027893" cy="5861148"/>
          </a:xfrm>
          <a:prstGeom prst="rect">
            <a:avLst/>
          </a:prstGeom>
        </p:spPr>
      </p:pic>
    </p:spTree>
    <p:extLst>
      <p:ext uri="{BB962C8B-B14F-4D97-AF65-F5344CB8AC3E}">
        <p14:creationId xmlns:p14="http://schemas.microsoft.com/office/powerpoint/2010/main" val="37563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B7874611-81F5-66D1-08FE-AF355F232422}"/>
              </a:ext>
            </a:extLst>
          </p:cNvPr>
          <p:cNvSpPr>
            <a:spLocks noGrp="1"/>
          </p:cNvSpPr>
          <p:nvPr>
            <p:ph sz="quarter" idx="11"/>
          </p:nvPr>
        </p:nvSpPr>
        <p:spPr/>
        <p:txBody>
          <a:bodyPr/>
          <a:lstStyle/>
          <a:p>
            <a:r>
              <a:rPr lang="en-US" b="0" i="0" dirty="0" err="1">
                <a:solidFill>
                  <a:schemeClr val="tx1"/>
                </a:solidFill>
                <a:effectLst/>
                <a:latin typeface="Söhne"/>
              </a:rPr>
              <a:t>EcoWise</a:t>
            </a:r>
            <a:r>
              <a:rPr lang="en-US" b="0" i="0" dirty="0">
                <a:solidFill>
                  <a:schemeClr val="tx1"/>
                </a:solidFill>
                <a:effectLst/>
                <a:latin typeface="Söhne"/>
              </a:rPr>
              <a:t> Home Hub: Save time, save cost, move more. Empower consumers with instant energy ratings, personalized recommendations, and eco-friendly choices for a sustainable future</a:t>
            </a:r>
            <a:endParaRPr lang="en-IN" dirty="0">
              <a:solidFill>
                <a:schemeClr val="tx1"/>
              </a:solidFill>
            </a:endParaRPr>
          </a:p>
        </p:txBody>
      </p:sp>
      <p:sp>
        <p:nvSpPr>
          <p:cNvPr id="22" name="Text Placeholder 21">
            <a:extLst>
              <a:ext uri="{FF2B5EF4-FFF2-40B4-BE49-F238E27FC236}">
                <a16:creationId xmlns:a16="http://schemas.microsoft.com/office/drawing/2014/main" id="{1450B4F2-EEC4-5BD5-05B5-C1B1BFD530DE}"/>
              </a:ext>
            </a:extLst>
          </p:cNvPr>
          <p:cNvSpPr>
            <a:spLocks noGrp="1"/>
          </p:cNvSpPr>
          <p:nvPr>
            <p:ph type="body" sz="quarter" idx="10"/>
          </p:nvPr>
        </p:nvSpPr>
        <p:spPr>
          <a:xfrm>
            <a:off x="516049" y="6125752"/>
            <a:ext cx="10964350" cy="498475"/>
          </a:xfrm>
        </p:spPr>
        <p:txBody>
          <a:bodyPr/>
          <a:lstStyle/>
          <a:p>
            <a:r>
              <a:rPr lang="en-US" b="0" i="0" dirty="0" err="1">
                <a:effectLst/>
                <a:latin typeface="Equip Extended ExtraLight" panose="02000503000000020004" pitchFamily="2" charset="0"/>
              </a:rPr>
              <a:t>EcoWise</a:t>
            </a:r>
            <a:r>
              <a:rPr lang="en-US" b="0" i="0" dirty="0">
                <a:effectLst/>
                <a:latin typeface="Equip Extended ExtraLight" panose="02000503000000020004" pitchFamily="2" charset="0"/>
              </a:rPr>
              <a:t> Home Hub -</a:t>
            </a:r>
            <a:r>
              <a:rPr lang="en-US" dirty="0">
                <a:latin typeface="Equip Extended ExtraLight" panose="02000503000000020004" pitchFamily="2" charset="0"/>
              </a:rPr>
              <a:t>Test Mavericks Forge Team</a:t>
            </a:r>
            <a:endParaRPr lang="en-IN" dirty="0">
              <a:latin typeface="Equip Extended ExtraLight" panose="02000503000000020004" pitchFamily="2" charset="0"/>
            </a:endParaRPr>
          </a:p>
          <a:p>
            <a:endParaRPr lang="en-IN" dirty="0"/>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p:txBody>
          <a:bodyPr/>
          <a:lstStyle/>
          <a:p>
            <a:r>
              <a:rPr lang="en-US" b="0" dirty="0">
                <a:solidFill>
                  <a:srgbClr val="000000"/>
                </a:solidFill>
                <a:latin typeface="+mj-lt"/>
              </a:rPr>
              <a:t>If your idea were a tweet</a:t>
            </a: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C8AF5B1A-8A0B-D321-B388-CAA572F6CAEA}"/>
              </a:ext>
            </a:extLst>
          </p:cNvPr>
          <p:cNvSpPr>
            <a:spLocks noGrp="1"/>
          </p:cNvSpPr>
          <p:nvPr>
            <p:ph type="body" sz="quarter" idx="29"/>
          </p:nvPr>
        </p:nvSpPr>
        <p:spPr/>
        <p:txBody>
          <a:bodyPr/>
          <a:lstStyle/>
          <a:p>
            <a:r>
              <a:rPr lang="en-US" dirty="0"/>
              <a:t>Brief your idea in no more than 200 characters.</a:t>
            </a:r>
            <a:endParaRPr lang="en-IN" dirty="0"/>
          </a:p>
        </p:txBody>
      </p:sp>
      <p:sp>
        <p:nvSpPr>
          <p:cNvPr id="24" name="Content Placeholder 23">
            <a:extLst>
              <a:ext uri="{FF2B5EF4-FFF2-40B4-BE49-F238E27FC236}">
                <a16:creationId xmlns:a16="http://schemas.microsoft.com/office/drawing/2014/main" id="{593E9FFD-9F81-39C2-D3A0-592327C5ED24}"/>
              </a:ext>
            </a:extLst>
          </p:cNvPr>
          <p:cNvSpPr>
            <a:spLocks noGrp="1"/>
          </p:cNvSpPr>
          <p:nvPr>
            <p:ph sz="quarter" idx="30"/>
          </p:nvPr>
        </p:nvSpPr>
        <p:spPr>
          <a:xfrm>
            <a:off x="626401" y="3088271"/>
            <a:ext cx="11585275" cy="2881222"/>
          </a:xfrm>
        </p:spPr>
        <p:txBody>
          <a:bodyPr>
            <a:normAutofit fontScale="85000" lnSpcReduction="20000"/>
          </a:bodyPr>
          <a:lstStyle/>
          <a:p>
            <a:r>
              <a:rPr lang="en-US" b="0" i="0" dirty="0">
                <a:solidFill>
                  <a:schemeClr val="tx1"/>
                </a:solidFill>
                <a:effectLst/>
                <a:latin typeface="+mn-lt"/>
              </a:rPr>
              <a:t>We all ventured in the realms of </a:t>
            </a:r>
            <a:r>
              <a:rPr lang="en-US" dirty="0">
                <a:solidFill>
                  <a:schemeClr val="tx1"/>
                </a:solidFill>
                <a:latin typeface="+mn-lt"/>
              </a:rPr>
              <a:t>AI </a:t>
            </a:r>
            <a:r>
              <a:rPr lang="en-US" b="0" i="0" dirty="0">
                <a:solidFill>
                  <a:schemeClr val="tx1"/>
                </a:solidFill>
                <a:effectLst/>
                <a:latin typeface="+mn-lt"/>
              </a:rPr>
              <a:t>uncharted territories with ghost in the shells and faced many challenges in this discovery journey. We had a brilliant idea of making  a comparison tool between the documentation generated by GitHub Copilot after analyzing a code repo and the existing documentation written by a </a:t>
            </a:r>
            <a:r>
              <a:rPr lang="en-US" dirty="0">
                <a:solidFill>
                  <a:schemeClr val="tx1"/>
                </a:solidFill>
                <a:latin typeface="+mn-lt"/>
              </a:rPr>
              <a:t>human </a:t>
            </a:r>
            <a:r>
              <a:rPr lang="en-US" b="0" i="0" dirty="0">
                <a:solidFill>
                  <a:schemeClr val="tx1"/>
                </a:solidFill>
                <a:effectLst/>
                <a:latin typeface="+mn-lt"/>
              </a:rPr>
              <a:t>team in </a:t>
            </a:r>
            <a:r>
              <a:rPr lang="en-US" b="0" i="0" dirty="0" err="1">
                <a:solidFill>
                  <a:schemeClr val="tx1"/>
                </a:solidFill>
                <a:effectLst/>
                <a:latin typeface="+mn-lt"/>
              </a:rPr>
              <a:t>Docupedia</a:t>
            </a:r>
            <a:r>
              <a:rPr lang="en-US" dirty="0">
                <a:solidFill>
                  <a:schemeClr val="tx1"/>
                </a:solidFill>
                <a:latin typeface="+mn-lt"/>
              </a:rPr>
              <a:t> or Confluence, and generate a sort of technical debt percentage, but we realized it can’t be done in such a short time. In this document we highlight some cool available AI tools that can for sure help speed up a lot of processes like sales pitches, POCs and  RFPs in Nagarro</a:t>
            </a:r>
            <a:r>
              <a:rPr lang="ro-RO" dirty="0">
                <a:solidFill>
                  <a:schemeClr val="tx1"/>
                </a:solidFill>
                <a:latin typeface="+mn-lt"/>
              </a:rPr>
              <a:t>.</a:t>
            </a:r>
            <a:endParaRPr lang="en-US" b="0" i="0" dirty="0">
              <a:solidFill>
                <a:schemeClr val="tx1"/>
              </a:solidFill>
              <a:effectLst/>
              <a:latin typeface="+mn-lt"/>
            </a:endParaRPr>
          </a:p>
          <a:p>
            <a:r>
              <a:rPr lang="en-US" b="0" i="0" dirty="0">
                <a:solidFill>
                  <a:schemeClr val="tx1"/>
                </a:solidFill>
                <a:effectLst/>
                <a:latin typeface="+mn-lt"/>
              </a:rPr>
              <a:t>After gaining strength from that we come with this pitch: Many existing applications may specialize in energy ratings, product comparisons, or personalized recommendations individually. </a:t>
            </a:r>
            <a:r>
              <a:rPr lang="en-US" b="0" i="0" dirty="0" err="1">
                <a:solidFill>
                  <a:schemeClr val="tx1"/>
                </a:solidFill>
                <a:effectLst/>
                <a:latin typeface="+mn-lt"/>
              </a:rPr>
              <a:t>EcoWise</a:t>
            </a:r>
            <a:r>
              <a:rPr lang="en-US" b="0" i="0" dirty="0">
                <a:solidFill>
                  <a:schemeClr val="tx1"/>
                </a:solidFill>
                <a:effectLst/>
                <a:latin typeface="+mn-lt"/>
              </a:rPr>
              <a:t> Home Hub, however, brings all these essential features together into a cohesive and user-friendly platform. The seamless integration allows users to make well-informed decisions without having to switch between multiple apps or platforms. </a:t>
            </a:r>
            <a:r>
              <a:rPr lang="en-US" b="0" i="0" dirty="0">
                <a:solidFill>
                  <a:schemeClr val="accent1"/>
                </a:solidFill>
                <a:effectLst/>
                <a:latin typeface="+mn-lt"/>
              </a:rPr>
              <a:t>In summary, while there are existing solutions addressing aspects of sustainability, </a:t>
            </a:r>
            <a:r>
              <a:rPr lang="en-US" b="0" i="0" dirty="0" err="1">
                <a:solidFill>
                  <a:schemeClr val="accent1"/>
                </a:solidFill>
                <a:effectLst/>
                <a:latin typeface="+mn-lt"/>
              </a:rPr>
              <a:t>EcoWise</a:t>
            </a:r>
            <a:r>
              <a:rPr lang="en-US" b="0" i="0" dirty="0">
                <a:solidFill>
                  <a:schemeClr val="accent1"/>
                </a:solidFill>
                <a:effectLst/>
                <a:latin typeface="+mn-lt"/>
              </a:rPr>
              <a:t> Home Hub's uniqueness lies in its combination of features, synthetic approach, personalized recommendations, educational resources, and community engagement. Or at least that’s what we tried to do in order to reduce </a:t>
            </a:r>
            <a:r>
              <a:rPr lang="en-US" dirty="0">
                <a:solidFill>
                  <a:schemeClr val="accent1"/>
                </a:solidFill>
                <a:latin typeface="+mn-lt"/>
              </a:rPr>
              <a:t>c</a:t>
            </a:r>
            <a:r>
              <a:rPr lang="en-US" b="0" i="0" dirty="0">
                <a:solidFill>
                  <a:schemeClr val="accent1"/>
                </a:solidFill>
                <a:effectLst/>
                <a:latin typeface="+mn-lt"/>
              </a:rPr>
              <a:t>osts &amp;  carbon Emissions By 20%</a:t>
            </a:r>
            <a:endParaRPr lang="en-IN" dirty="0">
              <a:solidFill>
                <a:schemeClr val="accent1"/>
              </a:solidFill>
              <a:latin typeface="+mn-lt"/>
            </a:endParaRPr>
          </a:p>
        </p:txBody>
      </p:sp>
      <p:sp>
        <p:nvSpPr>
          <p:cNvPr id="21" name="Text Placeholder 19">
            <a:extLst>
              <a:ext uri="{FF2B5EF4-FFF2-40B4-BE49-F238E27FC236}">
                <a16:creationId xmlns:a16="http://schemas.microsoft.com/office/drawing/2014/main" id="{7546E24D-16A9-80AF-20E3-C58ED1058E7E}"/>
              </a:ext>
            </a:extLst>
          </p:cNvPr>
          <p:cNvSpPr txBox="1">
            <a:spLocks/>
          </p:cNvSpPr>
          <p:nvPr/>
        </p:nvSpPr>
        <p:spPr>
          <a:xfrm>
            <a:off x="711600" y="2530312"/>
            <a:ext cx="8368746" cy="365091"/>
          </a:xfrm>
          <a:prstGeom prst="rect">
            <a:avLst/>
          </a:prstGeom>
        </p:spPr>
        <p:txBody>
          <a:bodyPr vert="horz" wrap="square" lIns="91440" tIns="72000" rIns="9144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1600" b="0" i="0" kern="1200">
                <a:solidFill>
                  <a:srgbClr val="060320"/>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Explain if your idea is unique or if it is an improvement of an existing solution</a:t>
            </a:r>
            <a:endParaRPr lang="en-IN" dirty="0"/>
          </a:p>
        </p:txBody>
      </p:sp>
    </p:spTree>
    <p:extLst>
      <p:ext uri="{BB962C8B-B14F-4D97-AF65-F5344CB8AC3E}">
        <p14:creationId xmlns:p14="http://schemas.microsoft.com/office/powerpoint/2010/main" val="2123501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4DE30-DB4F-411D-C9C5-A440A155CB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7355D8-0B30-57FD-1A2E-58FA95BCABA7}"/>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E85E3252-4B7D-D3CF-69FF-FBEB55261F14}"/>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857D079A-8A69-AA25-EC08-E9BBBF47C6AF}"/>
              </a:ext>
            </a:extLst>
          </p:cNvPr>
          <p:cNvSpPr>
            <a:spLocks noGrp="1"/>
          </p:cNvSpPr>
          <p:nvPr>
            <p:ph type="body" sz="quarter" idx="29"/>
          </p:nvPr>
        </p:nvSpPr>
        <p:spPr/>
        <p:txBody>
          <a:bodyPr/>
          <a:lstStyle/>
          <a:p>
            <a:endParaRPr lang="en-IN" dirty="0"/>
          </a:p>
        </p:txBody>
      </p:sp>
      <p:sp>
        <p:nvSpPr>
          <p:cNvPr id="8" name="Content Placeholder 7">
            <a:extLst>
              <a:ext uri="{FF2B5EF4-FFF2-40B4-BE49-F238E27FC236}">
                <a16:creationId xmlns:a16="http://schemas.microsoft.com/office/drawing/2014/main" id="{382E2936-FC69-273F-F517-9F88BFA9B54D}"/>
              </a:ext>
            </a:extLst>
          </p:cNvPr>
          <p:cNvSpPr>
            <a:spLocks noGrp="1"/>
          </p:cNvSpPr>
          <p:nvPr>
            <p:ph sz="quarter" idx="11"/>
          </p:nvPr>
        </p:nvSpPr>
        <p:spPr/>
        <p:txBody>
          <a:bodyPr/>
          <a:lstStyle/>
          <a:p>
            <a:endParaRPr lang="en-US"/>
          </a:p>
        </p:txBody>
      </p:sp>
      <p:pic>
        <p:nvPicPr>
          <p:cNvPr id="9" name="Picture 8" descr="A screenshot of a computer&#10;&#10;Description automatically generated">
            <a:extLst>
              <a:ext uri="{FF2B5EF4-FFF2-40B4-BE49-F238E27FC236}">
                <a16:creationId xmlns:a16="http://schemas.microsoft.com/office/drawing/2014/main" id="{5190C8D8-0C25-5B74-EA96-AFBCA470F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9" y="0"/>
            <a:ext cx="11605846" cy="6858000"/>
          </a:xfrm>
          <a:prstGeom prst="rect">
            <a:avLst/>
          </a:prstGeom>
        </p:spPr>
      </p:pic>
    </p:spTree>
    <p:extLst>
      <p:ext uri="{BB962C8B-B14F-4D97-AF65-F5344CB8AC3E}">
        <p14:creationId xmlns:p14="http://schemas.microsoft.com/office/powerpoint/2010/main" val="115385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C048E-2AB2-27A0-157D-DF80CAF977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0C4352-F8D9-3115-0B07-062634EBE3F5}"/>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60896332-9F30-45C1-6350-4A466EB9FB07}"/>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5511B58F-DAF6-1D86-D3F8-BEA68E6DC963}"/>
              </a:ext>
            </a:extLst>
          </p:cNvPr>
          <p:cNvSpPr>
            <a:spLocks noGrp="1"/>
          </p:cNvSpPr>
          <p:nvPr>
            <p:ph type="body" sz="quarter" idx="29"/>
          </p:nvPr>
        </p:nvSpPr>
        <p:spPr/>
        <p:txBody>
          <a:bodyPr/>
          <a:lstStyle/>
          <a:p>
            <a:endParaRPr lang="en-IN" dirty="0"/>
          </a:p>
        </p:txBody>
      </p:sp>
      <p:sp>
        <p:nvSpPr>
          <p:cNvPr id="8" name="Content Placeholder 7">
            <a:extLst>
              <a:ext uri="{FF2B5EF4-FFF2-40B4-BE49-F238E27FC236}">
                <a16:creationId xmlns:a16="http://schemas.microsoft.com/office/drawing/2014/main" id="{B8E3B500-D6C8-901D-6062-70AEA071A9E9}"/>
              </a:ext>
            </a:extLst>
          </p:cNvPr>
          <p:cNvSpPr>
            <a:spLocks noGrp="1"/>
          </p:cNvSpPr>
          <p:nvPr>
            <p:ph sz="quarter" idx="11"/>
          </p:nvPr>
        </p:nvSpPr>
        <p:spPr/>
        <p:txBody>
          <a:bodyPr/>
          <a:lstStyle/>
          <a:p>
            <a:endParaRPr lang="en-US"/>
          </a:p>
        </p:txBody>
      </p:sp>
      <p:pic>
        <p:nvPicPr>
          <p:cNvPr id="3" name="Content Placeholder 4" descr="A screenshot of a computer&#10;&#10;Description automatically generated">
            <a:extLst>
              <a:ext uri="{FF2B5EF4-FFF2-40B4-BE49-F238E27FC236}">
                <a16:creationId xmlns:a16="http://schemas.microsoft.com/office/drawing/2014/main" id="{7AAE521E-71B8-25D8-FEF6-873B9B2AF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98" y="930188"/>
            <a:ext cx="10866988" cy="5569673"/>
          </a:xfrm>
          <a:prstGeom prst="rect">
            <a:avLst/>
          </a:prstGeom>
        </p:spPr>
      </p:pic>
    </p:spTree>
    <p:extLst>
      <p:ext uri="{BB962C8B-B14F-4D97-AF65-F5344CB8AC3E}">
        <p14:creationId xmlns:p14="http://schemas.microsoft.com/office/powerpoint/2010/main" val="295188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67D11-9543-81CB-6FB0-10E3E7D281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0069766-8F22-0646-AFFD-920A8205395C}"/>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8871B6F6-4B3D-E766-A183-CA87562F588B}"/>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576E1D94-E413-F655-9DD8-8D11BBB8953F}"/>
              </a:ext>
            </a:extLst>
          </p:cNvPr>
          <p:cNvSpPr>
            <a:spLocks noGrp="1"/>
          </p:cNvSpPr>
          <p:nvPr>
            <p:ph type="body" sz="quarter" idx="29"/>
          </p:nvPr>
        </p:nvSpPr>
        <p:spPr/>
        <p:txBody>
          <a:bodyPr/>
          <a:lstStyle/>
          <a:p>
            <a:endParaRPr lang="en-IN" dirty="0"/>
          </a:p>
        </p:txBody>
      </p:sp>
      <p:sp>
        <p:nvSpPr>
          <p:cNvPr id="7" name="Content Placeholder 6">
            <a:extLst>
              <a:ext uri="{FF2B5EF4-FFF2-40B4-BE49-F238E27FC236}">
                <a16:creationId xmlns:a16="http://schemas.microsoft.com/office/drawing/2014/main" id="{9F14D867-0340-5BDA-E99A-A6ED386D08EE}"/>
              </a:ext>
            </a:extLst>
          </p:cNvPr>
          <p:cNvSpPr>
            <a:spLocks noGrp="1"/>
          </p:cNvSpPr>
          <p:nvPr>
            <p:ph sz="quarter" idx="11"/>
          </p:nvPr>
        </p:nvSpPr>
        <p:spPr/>
        <p:txBody>
          <a:bodyPr/>
          <a:lstStyle/>
          <a:p>
            <a:endParaRPr lang="en-US"/>
          </a:p>
        </p:txBody>
      </p:sp>
      <p:pic>
        <p:nvPicPr>
          <p:cNvPr id="9" name="Picture 8" descr="A screenshot of a chat&#10;&#10;Description automatically generated">
            <a:extLst>
              <a:ext uri="{FF2B5EF4-FFF2-40B4-BE49-F238E27FC236}">
                <a16:creationId xmlns:a16="http://schemas.microsoft.com/office/drawing/2014/main" id="{2FDA3C2B-EC6A-4B5A-0A9E-24E83FC22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8159"/>
            <a:ext cx="12192000" cy="6016831"/>
          </a:xfrm>
          <a:prstGeom prst="rect">
            <a:avLst/>
          </a:prstGeom>
        </p:spPr>
      </p:pic>
    </p:spTree>
    <p:extLst>
      <p:ext uri="{BB962C8B-B14F-4D97-AF65-F5344CB8AC3E}">
        <p14:creationId xmlns:p14="http://schemas.microsoft.com/office/powerpoint/2010/main" val="1556453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42669-C7DB-326F-7932-E29A64565E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CD8B7A3-063A-6D88-C046-406F23B87611}"/>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2B8EAA5D-E726-5C90-253B-877EDFB4D827}"/>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F98399C5-62C1-EE7F-2D07-5D3550DAC0DD}"/>
              </a:ext>
            </a:extLst>
          </p:cNvPr>
          <p:cNvSpPr>
            <a:spLocks noGrp="1"/>
          </p:cNvSpPr>
          <p:nvPr>
            <p:ph type="body" sz="quarter" idx="29"/>
          </p:nvPr>
        </p:nvSpPr>
        <p:spPr/>
        <p:txBody>
          <a:bodyPr/>
          <a:lstStyle/>
          <a:p>
            <a:endParaRPr lang="en-IN" dirty="0"/>
          </a:p>
        </p:txBody>
      </p:sp>
      <p:sp>
        <p:nvSpPr>
          <p:cNvPr id="8" name="Content Placeholder 7">
            <a:extLst>
              <a:ext uri="{FF2B5EF4-FFF2-40B4-BE49-F238E27FC236}">
                <a16:creationId xmlns:a16="http://schemas.microsoft.com/office/drawing/2014/main" id="{91E0472D-9C04-DF71-8E3A-B6B687B84D51}"/>
              </a:ext>
            </a:extLst>
          </p:cNvPr>
          <p:cNvSpPr>
            <a:spLocks noGrp="1"/>
          </p:cNvSpPr>
          <p:nvPr>
            <p:ph sz="quarter" idx="11"/>
          </p:nvPr>
        </p:nvSpPr>
        <p:spPr/>
        <p:txBody>
          <a:bodyPr/>
          <a:lstStyle/>
          <a:p>
            <a:endParaRPr lang="en-US"/>
          </a:p>
        </p:txBody>
      </p:sp>
      <p:pic>
        <p:nvPicPr>
          <p:cNvPr id="3" name="Content Placeholder 4" descr="A computer screen shot of a white rectangular object&#10;&#10;Description automatically generated">
            <a:extLst>
              <a:ext uri="{FF2B5EF4-FFF2-40B4-BE49-F238E27FC236}">
                <a16:creationId xmlns:a16="http://schemas.microsoft.com/office/drawing/2014/main" id="{843B6C4C-9587-F044-6169-E5880975A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1539"/>
            <a:ext cx="12192000" cy="6237273"/>
          </a:xfrm>
          <a:prstGeom prst="rect">
            <a:avLst/>
          </a:prstGeom>
        </p:spPr>
      </p:pic>
    </p:spTree>
    <p:extLst>
      <p:ext uri="{BB962C8B-B14F-4D97-AF65-F5344CB8AC3E}">
        <p14:creationId xmlns:p14="http://schemas.microsoft.com/office/powerpoint/2010/main" val="3032387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05D03-0BFB-D0C6-6AE5-A7498FF41F9E}"/>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2ED1AF85-0B64-34E2-05B2-707D9F7D56E8}"/>
              </a:ext>
            </a:extLst>
          </p:cNvPr>
          <p:cNvSpPr>
            <a:spLocks noGrp="1"/>
          </p:cNvSpPr>
          <p:nvPr>
            <p:ph sz="quarter" idx="11"/>
          </p:nvPr>
        </p:nvSpPr>
        <p:spPr>
          <a:xfrm>
            <a:off x="626400" y="1602249"/>
            <a:ext cx="10854000" cy="3937313"/>
          </a:xfrm>
        </p:spPr>
        <p:txBody>
          <a:bodyPr>
            <a:normAutofit fontScale="62500" lnSpcReduction="20000"/>
          </a:bodyPr>
          <a:lstStyle/>
          <a:p>
            <a:pPr marL="0" indent="0">
              <a:lnSpc>
                <a:spcPct val="120000"/>
              </a:lnSpc>
              <a:buNone/>
            </a:pPr>
            <a:r>
              <a:rPr lang="en-US" dirty="0" err="1"/>
              <a:t>FlutterFlow</a:t>
            </a:r>
            <a:r>
              <a:rPr lang="en-US" dirty="0"/>
              <a:t> is a browser-based drag and drop interface to visually build mobile or web apps without writing code.  It is a visual app builder on top of Google's Flutter (the most popular cross platform developer framework) that allows </a:t>
            </a:r>
            <a:r>
              <a:rPr lang="en-US" dirty="0" err="1"/>
              <a:t>Nymbl</a:t>
            </a:r>
            <a:r>
              <a:rPr lang="en-US" dirty="0"/>
              <a:t> to build apps faster and easier, with less code. </a:t>
            </a:r>
          </a:p>
          <a:p>
            <a:pPr marL="0" indent="0">
              <a:lnSpc>
                <a:spcPct val="120000"/>
              </a:lnSpc>
              <a:buNone/>
            </a:pPr>
            <a:r>
              <a:rPr lang="en-US" dirty="0" err="1"/>
              <a:t>FlutterFlow</a:t>
            </a:r>
            <a:r>
              <a:rPr lang="en-US" dirty="0"/>
              <a:t> apps are built using Dart, the primary language behind Flutter. </a:t>
            </a:r>
          </a:p>
          <a:p>
            <a:pPr marL="0" indent="0">
              <a:lnSpc>
                <a:spcPct val="120000"/>
              </a:lnSpc>
              <a:buNone/>
            </a:pPr>
            <a:r>
              <a:rPr lang="en-US" dirty="0"/>
              <a:t>Flutter Flow offers several notable features that contribute to its popularity among Flutter developers.</a:t>
            </a:r>
          </a:p>
          <a:p>
            <a:pPr marL="0" indent="0">
              <a:lnSpc>
                <a:spcPct val="120000"/>
              </a:lnSpc>
              <a:buNone/>
            </a:pPr>
            <a:endParaRPr lang="en-US" dirty="0"/>
          </a:p>
          <a:p>
            <a:pPr marL="0" indent="0">
              <a:lnSpc>
                <a:spcPct val="120000"/>
              </a:lnSpc>
              <a:buNone/>
            </a:pPr>
            <a:r>
              <a:rPr lang="en-US" dirty="0"/>
              <a:t>We crated a simple, intuitive yet beautiful UI, generated clean code, that we can deploy to the app stores or web in one click. It is fully extensible with custom code if necessary. </a:t>
            </a:r>
          </a:p>
          <a:p>
            <a:pPr marL="0" indent="0">
              <a:lnSpc>
                <a:spcPct val="120000"/>
              </a:lnSpc>
              <a:buNone/>
            </a:pPr>
            <a:r>
              <a:rPr lang="en-US" dirty="0"/>
              <a:t>Using </a:t>
            </a:r>
            <a:r>
              <a:rPr lang="en-US" dirty="0" err="1"/>
              <a:t>FlutterFlow</a:t>
            </a:r>
            <a:r>
              <a:rPr lang="en-US" dirty="0"/>
              <a:t>, we can create high-quality Flutter apps for multiple platforms from a single codebase without manually coding entire interfaces.</a:t>
            </a:r>
          </a:p>
          <a:p>
            <a:pPr marL="0" indent="0">
              <a:lnSpc>
                <a:spcPct val="120000"/>
              </a:lnSpc>
              <a:buNone/>
            </a:pPr>
            <a:r>
              <a:rPr lang="en-US" dirty="0"/>
              <a:t>Its integration with Firebase provides a high level of security of data which adds a layer of reliability. </a:t>
            </a:r>
          </a:p>
          <a:p>
            <a:pPr marL="0" indent="0">
              <a:lnSpc>
                <a:spcPct val="120000"/>
              </a:lnSpc>
              <a:buNone/>
            </a:pPr>
            <a:r>
              <a:rPr lang="en-US" dirty="0"/>
              <a:t>Firebase is a platform for building mobile and web applications which is used in real-time databases, authentication, cloud messaging, and more.</a:t>
            </a:r>
          </a:p>
          <a:p>
            <a:pPr marL="0" indent="0">
              <a:lnSpc>
                <a:spcPct val="120000"/>
              </a:lnSpc>
              <a:buNone/>
            </a:pPr>
            <a:r>
              <a:rPr lang="en-US" dirty="0"/>
              <a:t>It also offers a free, open-source version via GitHub</a:t>
            </a:r>
            <a:endParaRPr lang="en-IN" dirty="0"/>
          </a:p>
        </p:txBody>
      </p:sp>
      <p:sp>
        <p:nvSpPr>
          <p:cNvPr id="15" name="Text Placeholder 14">
            <a:extLst>
              <a:ext uri="{FF2B5EF4-FFF2-40B4-BE49-F238E27FC236}">
                <a16:creationId xmlns:a16="http://schemas.microsoft.com/office/drawing/2014/main" id="{E7EA6A02-46E6-359A-2DBC-78AEACD22CD7}"/>
              </a:ext>
            </a:extLst>
          </p:cNvPr>
          <p:cNvSpPr>
            <a:spLocks noGrp="1"/>
          </p:cNvSpPr>
          <p:nvPr>
            <p:ph type="body" sz="quarter" idx="10"/>
          </p:nvPr>
        </p:nvSpPr>
        <p:spPr>
          <a:xfrm>
            <a:off x="626398" y="5539562"/>
            <a:ext cx="11265068" cy="1079466"/>
          </a:xfrm>
        </p:spPr>
        <p:txBody>
          <a:bodyPr>
            <a:normAutofit fontScale="40000" lnSpcReduction="20000"/>
          </a:bodyPr>
          <a:lstStyle/>
          <a:p>
            <a:pPr>
              <a:lnSpc>
                <a:spcPct val="110000"/>
              </a:lnSpc>
            </a:pPr>
            <a:r>
              <a:rPr lang="en-US" sz="3000" dirty="0">
                <a:hlinkClick r:id="rId2"/>
              </a:rPr>
              <a:t>https://github.com/FlutterFlow</a:t>
            </a:r>
            <a:br>
              <a:rPr lang="en-US" sz="3000" dirty="0"/>
            </a:br>
            <a:r>
              <a:rPr lang="en-US" sz="3000" dirty="0">
                <a:hlinkClick r:id="rId3"/>
              </a:rPr>
              <a:t>https://app.flutterflow.io/</a:t>
            </a:r>
            <a:r>
              <a:rPr lang="en-US" sz="3000" dirty="0"/>
              <a:t> </a:t>
            </a:r>
            <a:br>
              <a:rPr lang="en-US" sz="3000" dirty="0"/>
            </a:br>
            <a:r>
              <a:rPr lang="en-US" sz="3000" dirty="0">
                <a:hlinkClick r:id="rId4"/>
              </a:rPr>
              <a:t>https://www.nymbl.app/platform/what-is-flutterflow</a:t>
            </a:r>
            <a:r>
              <a:rPr lang="en-US" sz="3000" dirty="0"/>
              <a:t> </a:t>
            </a:r>
            <a:br>
              <a:rPr lang="en-US" sz="3000" dirty="0"/>
            </a:br>
            <a:r>
              <a:rPr lang="en-US" sz="3000" dirty="0">
                <a:hlinkClick r:id="rId5"/>
              </a:rPr>
              <a:t>https://dart.dev</a:t>
            </a:r>
            <a:r>
              <a:rPr lang="en-US" sz="3000" dirty="0"/>
              <a:t> </a:t>
            </a:r>
            <a:br>
              <a:rPr lang="en-US" sz="3000" dirty="0"/>
            </a:br>
            <a:r>
              <a:rPr lang="en-US" sz="3000" dirty="0">
                <a:hlinkClick r:id="rId6"/>
              </a:rPr>
              <a:t>https://youtu.be/buc7l8g2cqg?si=FE9T1SnyqoP17PLE</a:t>
            </a:r>
            <a:r>
              <a:rPr lang="en-US" sz="3000" dirty="0"/>
              <a:t> </a:t>
            </a:r>
            <a:br>
              <a:rPr lang="en-IN" dirty="0"/>
            </a:br>
            <a:endParaRPr lang="en-IN" dirty="0"/>
          </a:p>
        </p:txBody>
      </p:sp>
      <p:sp>
        <p:nvSpPr>
          <p:cNvPr id="5" name="Title 4">
            <a:extLst>
              <a:ext uri="{FF2B5EF4-FFF2-40B4-BE49-F238E27FC236}">
                <a16:creationId xmlns:a16="http://schemas.microsoft.com/office/drawing/2014/main" id="{6373790A-2690-693A-AFC8-9DFA5F965E3C}"/>
              </a:ext>
            </a:extLst>
          </p:cNvPr>
          <p:cNvSpPr>
            <a:spLocks noGrp="1"/>
          </p:cNvSpPr>
          <p:nvPr>
            <p:ph type="title"/>
          </p:nvPr>
        </p:nvSpPr>
        <p:spPr>
          <a:xfrm>
            <a:off x="626398" y="484830"/>
            <a:ext cx="9623388" cy="857533"/>
          </a:xfrm>
        </p:spPr>
        <p:txBody>
          <a:bodyPr/>
          <a:lstStyle/>
          <a:p>
            <a:r>
              <a:rPr lang="en-US" b="1" i="0" dirty="0">
                <a:solidFill>
                  <a:srgbClr val="242424"/>
                </a:solidFill>
                <a:effectLst/>
                <a:latin typeface="Segoe UI" panose="020B0502040204020203" pitchFamily="34" charset="0"/>
              </a:rPr>
              <a:t>Code Generation and Optimization - frontend</a:t>
            </a:r>
            <a:br>
              <a:rPr lang="en-IN" dirty="0"/>
            </a:b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79E34F98-ED97-1AE3-EA42-8B2EB0514D93}"/>
              </a:ext>
            </a:extLst>
          </p:cNvPr>
          <p:cNvSpPr>
            <a:spLocks noGrp="1"/>
          </p:cNvSpPr>
          <p:nvPr>
            <p:ph type="body" sz="quarter" idx="29"/>
          </p:nvPr>
        </p:nvSpPr>
        <p:spPr/>
        <p:txBody>
          <a:bodyPr/>
          <a:lstStyle/>
          <a:p>
            <a:r>
              <a:rPr lang="en-IN" dirty="0"/>
              <a:t>Tools</a:t>
            </a:r>
          </a:p>
        </p:txBody>
      </p:sp>
    </p:spTree>
    <p:extLst>
      <p:ext uri="{BB962C8B-B14F-4D97-AF65-F5344CB8AC3E}">
        <p14:creationId xmlns:p14="http://schemas.microsoft.com/office/powerpoint/2010/main" val="301314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48CB5-19A5-F7FC-D93C-489EFB04062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6620C7A-EDA2-7BC7-5799-133357B2E618}"/>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7FCCE548-A363-87B7-6CC6-089F129B330C}"/>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C2D7D5D4-3817-F128-F38A-809203207379}"/>
              </a:ext>
            </a:extLst>
          </p:cNvPr>
          <p:cNvSpPr>
            <a:spLocks noGrp="1"/>
          </p:cNvSpPr>
          <p:nvPr>
            <p:ph type="body" sz="quarter" idx="29"/>
          </p:nvPr>
        </p:nvSpPr>
        <p:spPr/>
        <p:txBody>
          <a:bodyPr/>
          <a:lstStyle/>
          <a:p>
            <a:endParaRPr lang="en-IN" dirty="0"/>
          </a:p>
        </p:txBody>
      </p:sp>
      <p:pic>
        <p:nvPicPr>
          <p:cNvPr id="8" name="Content Placeholder 7" descr="A screenshot of a computer&#10;&#10;Description automatically generated">
            <a:extLst>
              <a:ext uri="{FF2B5EF4-FFF2-40B4-BE49-F238E27FC236}">
                <a16:creationId xmlns:a16="http://schemas.microsoft.com/office/drawing/2014/main" id="{10610940-E6BE-5433-59ED-64471045702D}"/>
              </a:ext>
            </a:extLst>
          </p:cNvPr>
          <p:cNvPicPr>
            <a:picLocks noGrp="1" noChangeAspect="1"/>
          </p:cNvPicPr>
          <p:nvPr>
            <p:ph sz="quarter" idx="11"/>
          </p:nvPr>
        </p:nvPicPr>
        <p:blipFill>
          <a:blip r:embed="rId2"/>
          <a:stretch>
            <a:fillRect/>
          </a:stretch>
        </p:blipFill>
        <p:spPr>
          <a:xfrm>
            <a:off x="320696" y="0"/>
            <a:ext cx="11172690" cy="6548168"/>
          </a:xfrm>
        </p:spPr>
      </p:pic>
    </p:spTree>
    <p:extLst>
      <p:ext uri="{BB962C8B-B14F-4D97-AF65-F5344CB8AC3E}">
        <p14:creationId xmlns:p14="http://schemas.microsoft.com/office/powerpoint/2010/main" val="47697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10E8-773A-28EA-3235-02E0B3F5ECD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FEFDF74-4ECC-CD40-7EF3-0679E4B48CCB}"/>
              </a:ext>
            </a:extLst>
          </p:cNvPr>
          <p:cNvSpPr>
            <a:spLocks noGrp="1"/>
          </p:cNvSpPr>
          <p:nvPr>
            <p:ph type="body" sz="quarter" idx="10"/>
          </p:nvPr>
        </p:nvSpPr>
        <p:spPr/>
        <p:txBody>
          <a:bodyPr/>
          <a:lstStyle/>
          <a:p>
            <a:r>
              <a:rPr lang="en-US" sz="1000" dirty="0">
                <a:hlinkClick r:id="rId2"/>
              </a:rPr>
              <a:t>https://app.flutterflow.io/</a:t>
            </a:r>
            <a:r>
              <a:rPr lang="en-US" sz="1000" dirty="0"/>
              <a:t> </a:t>
            </a:r>
            <a:endParaRPr lang="en-IN" dirty="0"/>
          </a:p>
        </p:txBody>
      </p:sp>
      <p:sp>
        <p:nvSpPr>
          <p:cNvPr id="5" name="Title 4">
            <a:extLst>
              <a:ext uri="{FF2B5EF4-FFF2-40B4-BE49-F238E27FC236}">
                <a16:creationId xmlns:a16="http://schemas.microsoft.com/office/drawing/2014/main" id="{78380EAA-794D-9BFC-0874-0C9998A57C36}"/>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DA529CC1-931D-56B8-1BD0-48D45F50FF95}"/>
              </a:ext>
            </a:extLst>
          </p:cNvPr>
          <p:cNvSpPr>
            <a:spLocks noGrp="1"/>
          </p:cNvSpPr>
          <p:nvPr>
            <p:ph type="body" sz="quarter" idx="29"/>
          </p:nvPr>
        </p:nvSpPr>
        <p:spPr/>
        <p:txBody>
          <a:bodyPr/>
          <a:lstStyle/>
          <a:p>
            <a:endParaRPr lang="en-IN" dirty="0"/>
          </a:p>
        </p:txBody>
      </p:sp>
      <p:pic>
        <p:nvPicPr>
          <p:cNvPr id="8" name="Content Placeholder 7" descr="A screenshot of a computer&#10;&#10;Description automatically generated">
            <a:extLst>
              <a:ext uri="{FF2B5EF4-FFF2-40B4-BE49-F238E27FC236}">
                <a16:creationId xmlns:a16="http://schemas.microsoft.com/office/drawing/2014/main" id="{061A5CDA-F3E3-C6F4-9C7E-0FAFF6170CA8}"/>
              </a:ext>
            </a:extLst>
          </p:cNvPr>
          <p:cNvPicPr>
            <a:picLocks noGrp="1" noChangeAspect="1"/>
          </p:cNvPicPr>
          <p:nvPr>
            <p:ph sz="quarter" idx="11"/>
          </p:nvPr>
        </p:nvPicPr>
        <p:blipFill>
          <a:blip r:embed="rId3"/>
          <a:stretch>
            <a:fillRect/>
          </a:stretch>
        </p:blipFill>
        <p:spPr>
          <a:xfrm>
            <a:off x="138288" y="481125"/>
            <a:ext cx="11856193" cy="5166624"/>
          </a:xfrm>
        </p:spPr>
      </p:pic>
    </p:spTree>
    <p:extLst>
      <p:ext uri="{BB962C8B-B14F-4D97-AF65-F5344CB8AC3E}">
        <p14:creationId xmlns:p14="http://schemas.microsoft.com/office/powerpoint/2010/main" val="311977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58469-DE8A-4295-4A08-EB4B10CF4C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4D77A-9C2E-46F2-504E-D3C14DF5D0A3}"/>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6FCFE381-6568-2BB3-9B5B-4381597A1DAE}"/>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F41974DF-FEC3-206C-E12E-6BF6840F0F35}"/>
              </a:ext>
            </a:extLst>
          </p:cNvPr>
          <p:cNvSpPr>
            <a:spLocks noGrp="1"/>
          </p:cNvSpPr>
          <p:nvPr>
            <p:ph type="body" sz="quarter" idx="29"/>
          </p:nvPr>
        </p:nvSpPr>
        <p:spPr/>
        <p:txBody>
          <a:bodyPr/>
          <a:lstStyle/>
          <a:p>
            <a:endParaRPr lang="en-IN" dirty="0"/>
          </a:p>
        </p:txBody>
      </p:sp>
      <p:pic>
        <p:nvPicPr>
          <p:cNvPr id="13" name="Content Placeholder 12" descr="A screenshot of a computer&#10;&#10;Description automatically generated">
            <a:extLst>
              <a:ext uri="{FF2B5EF4-FFF2-40B4-BE49-F238E27FC236}">
                <a16:creationId xmlns:a16="http://schemas.microsoft.com/office/drawing/2014/main" id="{F9A2C111-CC24-4C5C-CD4E-96C6B1C7A767}"/>
              </a:ext>
            </a:extLst>
          </p:cNvPr>
          <p:cNvPicPr>
            <a:picLocks noGrp="1" noChangeAspect="1"/>
          </p:cNvPicPr>
          <p:nvPr>
            <p:ph sz="quarter" idx="11"/>
          </p:nvPr>
        </p:nvPicPr>
        <p:blipFill>
          <a:blip r:embed="rId2"/>
          <a:stretch>
            <a:fillRect/>
          </a:stretch>
        </p:blipFill>
        <p:spPr>
          <a:xfrm>
            <a:off x="341723" y="86266"/>
            <a:ext cx="11357541" cy="6565419"/>
          </a:xfrm>
        </p:spPr>
      </p:pic>
    </p:spTree>
    <p:extLst>
      <p:ext uri="{BB962C8B-B14F-4D97-AF65-F5344CB8AC3E}">
        <p14:creationId xmlns:p14="http://schemas.microsoft.com/office/powerpoint/2010/main" val="1554666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E83E1-195A-8D9F-FF8D-09E865ABCAB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4766AEE-0875-95BB-4028-2097D7CACB58}"/>
              </a:ext>
            </a:extLst>
          </p:cNvPr>
          <p:cNvSpPr>
            <a:spLocks noGrp="1"/>
          </p:cNvSpPr>
          <p:nvPr>
            <p:ph type="body" sz="quarter" idx="10"/>
          </p:nvPr>
        </p:nvSpPr>
        <p:spPr/>
        <p:txBody>
          <a:bodyPr/>
          <a:lstStyle/>
          <a:p>
            <a:r>
              <a:rPr lang="en-US" sz="1000" dirty="0">
                <a:hlinkClick r:id="rId2"/>
              </a:rPr>
              <a:t>https://app.flutterflow.io/</a:t>
            </a:r>
            <a:r>
              <a:rPr lang="en-US" sz="1000" dirty="0"/>
              <a:t> </a:t>
            </a:r>
            <a:endParaRPr lang="en-IN" dirty="0"/>
          </a:p>
        </p:txBody>
      </p:sp>
      <p:sp>
        <p:nvSpPr>
          <p:cNvPr id="5" name="Title 4">
            <a:extLst>
              <a:ext uri="{FF2B5EF4-FFF2-40B4-BE49-F238E27FC236}">
                <a16:creationId xmlns:a16="http://schemas.microsoft.com/office/drawing/2014/main" id="{4C3F32E4-ADA3-4CB6-3ECB-A2ECD7502831}"/>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E129FC76-9D25-D844-C303-4711C3305D57}"/>
              </a:ext>
            </a:extLst>
          </p:cNvPr>
          <p:cNvSpPr>
            <a:spLocks noGrp="1"/>
          </p:cNvSpPr>
          <p:nvPr>
            <p:ph type="body" sz="quarter" idx="29"/>
          </p:nvPr>
        </p:nvSpPr>
        <p:spPr/>
        <p:txBody>
          <a:bodyPr/>
          <a:lstStyle/>
          <a:p>
            <a:endParaRPr lang="en-IN" dirty="0"/>
          </a:p>
        </p:txBody>
      </p:sp>
      <p:pic>
        <p:nvPicPr>
          <p:cNvPr id="9" name="Content Placeholder 8" descr="A screen shot of a phone&#10;&#10;Description automatically generated">
            <a:extLst>
              <a:ext uri="{FF2B5EF4-FFF2-40B4-BE49-F238E27FC236}">
                <a16:creationId xmlns:a16="http://schemas.microsoft.com/office/drawing/2014/main" id="{7BFB8EC7-9E45-E558-7C98-FAF4B8DEC617}"/>
              </a:ext>
            </a:extLst>
          </p:cNvPr>
          <p:cNvPicPr>
            <a:picLocks noGrp="1" noChangeAspect="1"/>
          </p:cNvPicPr>
          <p:nvPr>
            <p:ph sz="quarter" idx="11"/>
          </p:nvPr>
        </p:nvPicPr>
        <p:blipFill>
          <a:blip r:embed="rId3"/>
          <a:stretch>
            <a:fillRect/>
          </a:stretch>
        </p:blipFill>
        <p:spPr>
          <a:xfrm>
            <a:off x="66163" y="370936"/>
            <a:ext cx="12125837" cy="5305964"/>
          </a:xfrm>
        </p:spPr>
      </p:pic>
    </p:spTree>
    <p:extLst>
      <p:ext uri="{BB962C8B-B14F-4D97-AF65-F5344CB8AC3E}">
        <p14:creationId xmlns:p14="http://schemas.microsoft.com/office/powerpoint/2010/main" val="2522106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EC38F-5B84-CEA8-5CCB-19672793E55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C1769DC-D365-5DC2-8B32-39533184B45A}"/>
              </a:ext>
            </a:extLst>
          </p:cNvPr>
          <p:cNvSpPr>
            <a:spLocks noGrp="1"/>
          </p:cNvSpPr>
          <p:nvPr>
            <p:ph type="body" sz="quarter" idx="10"/>
          </p:nvPr>
        </p:nvSpPr>
        <p:spPr>
          <a:xfrm>
            <a:off x="554150" y="6145915"/>
            <a:ext cx="10854002" cy="498475"/>
          </a:xfrm>
        </p:spPr>
        <p:txBody>
          <a:bodyPr/>
          <a:lstStyle/>
          <a:p>
            <a:r>
              <a:rPr lang="en-US" sz="1000" dirty="0">
                <a:hlinkClick r:id="rId2"/>
              </a:rPr>
              <a:t>https://app.flutterflow.io/</a:t>
            </a:r>
            <a:r>
              <a:rPr lang="en-US" sz="1000" dirty="0"/>
              <a:t> </a:t>
            </a:r>
            <a:endParaRPr lang="en-IN" dirty="0"/>
          </a:p>
        </p:txBody>
      </p:sp>
      <p:sp>
        <p:nvSpPr>
          <p:cNvPr id="5" name="Title 4">
            <a:extLst>
              <a:ext uri="{FF2B5EF4-FFF2-40B4-BE49-F238E27FC236}">
                <a16:creationId xmlns:a16="http://schemas.microsoft.com/office/drawing/2014/main" id="{05B7B7EA-B02D-77F4-9D39-21B31A5AF128}"/>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4CE38022-8AFE-2571-FDA0-B5E7D65B3406}"/>
              </a:ext>
            </a:extLst>
          </p:cNvPr>
          <p:cNvSpPr>
            <a:spLocks noGrp="1"/>
          </p:cNvSpPr>
          <p:nvPr>
            <p:ph type="body" sz="quarter" idx="29"/>
          </p:nvPr>
        </p:nvSpPr>
        <p:spPr/>
        <p:txBody>
          <a:bodyPr/>
          <a:lstStyle/>
          <a:p>
            <a:endParaRPr lang="en-IN" dirty="0"/>
          </a:p>
        </p:txBody>
      </p:sp>
      <p:pic>
        <p:nvPicPr>
          <p:cNvPr id="8" name="Content Placeholder 7" descr="A screenshot of a computer&#10;&#10;Description automatically generated">
            <a:extLst>
              <a:ext uri="{FF2B5EF4-FFF2-40B4-BE49-F238E27FC236}">
                <a16:creationId xmlns:a16="http://schemas.microsoft.com/office/drawing/2014/main" id="{4B5F118B-4B98-DD54-EF16-C25A2ABDAB85}"/>
              </a:ext>
            </a:extLst>
          </p:cNvPr>
          <p:cNvPicPr>
            <a:picLocks noGrp="1" noChangeAspect="1"/>
          </p:cNvPicPr>
          <p:nvPr>
            <p:ph sz="quarter" idx="11"/>
          </p:nvPr>
        </p:nvPicPr>
        <p:blipFill>
          <a:blip r:embed="rId3"/>
          <a:stretch>
            <a:fillRect/>
          </a:stretch>
        </p:blipFill>
        <p:spPr>
          <a:xfrm>
            <a:off x="554149" y="233519"/>
            <a:ext cx="10936235" cy="5694293"/>
          </a:xfrm>
        </p:spPr>
      </p:pic>
    </p:spTree>
    <p:extLst>
      <p:ext uri="{BB962C8B-B14F-4D97-AF65-F5344CB8AC3E}">
        <p14:creationId xmlns:p14="http://schemas.microsoft.com/office/powerpoint/2010/main" val="4025238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B3A1F97A-D576-93E5-F490-13B0C75EC545}"/>
              </a:ext>
            </a:extLst>
          </p:cNvPr>
          <p:cNvSpPr>
            <a:spLocks noGrp="1"/>
          </p:cNvSpPr>
          <p:nvPr>
            <p:ph sz="quarter" idx="11"/>
          </p:nvPr>
        </p:nvSpPr>
        <p:spPr>
          <a:xfrm>
            <a:off x="626400" y="1602249"/>
            <a:ext cx="10854000" cy="3937313"/>
          </a:xfrm>
        </p:spPr>
        <p:txBody>
          <a:bodyPr vert="horz" lIns="91440" tIns="45720" rIns="91440" bIns="45720" rtlCol="0" anchor="t">
            <a:normAutofit fontScale="85000" lnSpcReduction="10000"/>
          </a:bodyPr>
          <a:lstStyle/>
          <a:p>
            <a:r>
              <a:rPr lang="en-IN" dirty="0">
                <a:latin typeface="Equip Extended ExtraLight" panose="02000503000000020004" pitchFamily="2" charset="0"/>
              </a:rPr>
              <a:t>Perhaps we are the carbon they want to reduce. And since saving the planet by killing ourselves is a very grim idea, and now I got your full attention, </a:t>
            </a:r>
            <a:r>
              <a:rPr lang="en-IN" dirty="0">
                <a:latin typeface="Equip Extended ExtraLight" panose="02000503000000020004" pitchFamily="2" charset="0"/>
                <a:sym typeface="Wingdings" panose="05000000000000000000" pitchFamily="2" charset="2"/>
              </a:rPr>
              <a:t> </a:t>
            </a:r>
            <a:r>
              <a:rPr lang="en-IN" dirty="0">
                <a:latin typeface="Equip Extended ExtraLight" panose="02000503000000020004" pitchFamily="2" charset="0"/>
              </a:rPr>
              <a:t>we chose an application that  helps the end user with the daily power management while including AI solution in every step of the process of developing that application without making use directly of </a:t>
            </a:r>
            <a:r>
              <a:rPr lang="en-IN" dirty="0" err="1">
                <a:latin typeface="Equip Extended ExtraLight" panose="02000503000000020004" pitchFamily="2" charset="0"/>
              </a:rPr>
              <a:t>github</a:t>
            </a:r>
            <a:r>
              <a:rPr lang="en-IN" dirty="0">
                <a:latin typeface="Equip Extended ExtraLight" panose="02000503000000020004" pitchFamily="2" charset="0"/>
              </a:rPr>
              <a:t> copilot or ChatGPT. </a:t>
            </a:r>
            <a:br>
              <a:rPr lang="en-IN" dirty="0">
                <a:latin typeface="Equip Extended ExtraLight" panose="02000503000000020004" pitchFamily="2" charset="0"/>
              </a:rPr>
            </a:br>
            <a:endParaRPr lang="en-IN" dirty="0">
              <a:latin typeface="Equip Extended ExtraLight" panose="02000503000000020004" pitchFamily="2" charset="0"/>
            </a:endParaRPr>
          </a:p>
          <a:p>
            <a:r>
              <a:rPr lang="en-IN" dirty="0">
                <a:latin typeface="Equip Extended ExtraLight" panose="02000503000000020004" pitchFamily="2" charset="0"/>
              </a:rPr>
              <a:t>Since putting battery powered sensors in everything in your home seems not such a bright idea maybe self-monitoring your “power habits” with the use of AI can change something. We all know that old habits die hard but perhaps the path to a self-sustainable life is not so far away. In this not generated document we present some baby steps towards that path.</a:t>
            </a:r>
          </a:p>
          <a:p>
            <a:endParaRPr lang="en-IN" dirty="0">
              <a:latin typeface="Equip Extended ExtraLight" panose="02000503000000020004" pitchFamily="2" charset="0"/>
            </a:endParaRPr>
          </a:p>
          <a:p>
            <a:r>
              <a:rPr lang="en-IN" dirty="0">
                <a:latin typeface="Equip Extended ExtraLight" panose="02000503000000020004" pitchFamily="2" charset="0"/>
              </a:rPr>
              <a:t>We tried to develop a fully functional application, we managed to have bits and pieces and a lot of ideas of how and when to apply AI tools at every step of the SDLC process journey.</a:t>
            </a:r>
            <a:br>
              <a:rPr lang="en-IN" dirty="0">
                <a:latin typeface="Equip Extended ExtraLight" panose="02000503000000020004" pitchFamily="2" charset="0"/>
              </a:rPr>
            </a:br>
            <a:r>
              <a:rPr lang="en-IN" dirty="0">
                <a:latin typeface="Equip Extended ExtraLight" panose="02000503000000020004" pitchFamily="2" charset="0"/>
              </a:rPr>
              <a:t>All steps were generated using AI tools, so result may vary. All the tools used in the process are on free trial, none of the free ones are any good. </a:t>
            </a:r>
            <a:endParaRPr lang="ro-RO" dirty="0">
              <a:latin typeface="Equip Extended ExtraLight" panose="02000503000000020004" pitchFamily="2" charset="0"/>
            </a:endParaRPr>
          </a:p>
          <a:p>
            <a:r>
              <a:rPr lang="ro-RO" dirty="0">
                <a:latin typeface="Equip Extended ExtraLight" panose="02000503000000020004" pitchFamily="2" charset="0"/>
              </a:rPr>
              <a:t>We inclu</a:t>
            </a:r>
            <a:r>
              <a:rPr lang="en-US" dirty="0">
                <a:latin typeface="Equip Extended ExtraLight" panose="02000503000000020004" pitchFamily="2" charset="0"/>
              </a:rPr>
              <a:t>d</a:t>
            </a:r>
            <a:r>
              <a:rPr lang="ro-RO" dirty="0">
                <a:latin typeface="Equip Extended ExtraLight" panose="02000503000000020004" pitchFamily="2" charset="0"/>
              </a:rPr>
              <a:t>ed small video samples tha</a:t>
            </a:r>
            <a:r>
              <a:rPr lang="en-US" dirty="0">
                <a:latin typeface="Equip Extended ExtraLight" panose="02000503000000020004" pitchFamily="2" charset="0"/>
              </a:rPr>
              <a:t>t</a:t>
            </a:r>
            <a:r>
              <a:rPr lang="ro-RO" dirty="0">
                <a:latin typeface="Equip Extended ExtraLight" panose="02000503000000020004" pitchFamily="2" charset="0"/>
              </a:rPr>
              <a:t> we encourage  you to play</a:t>
            </a:r>
            <a:endParaRPr lang="en-IN" dirty="0">
              <a:latin typeface="Equip Extended ExtraLight" panose="02000503000000020004" pitchFamily="2" charset="0"/>
            </a:endParaRPr>
          </a:p>
        </p:txBody>
      </p:sp>
      <p:sp>
        <p:nvSpPr>
          <p:cNvPr id="15" name="Text Placeholder 14">
            <a:extLst>
              <a:ext uri="{FF2B5EF4-FFF2-40B4-BE49-F238E27FC236}">
                <a16:creationId xmlns:a16="http://schemas.microsoft.com/office/drawing/2014/main" id="{2080D29F-D13C-08EE-31D5-8AAF6010AEFA}"/>
              </a:ext>
            </a:extLst>
          </p:cNvPr>
          <p:cNvSpPr>
            <a:spLocks noGrp="1"/>
          </p:cNvSpPr>
          <p:nvPr>
            <p:ph type="body" sz="quarter" idx="10"/>
          </p:nvPr>
        </p:nvSpPr>
        <p:spPr/>
        <p:txBody>
          <a:bodyPr/>
          <a:lstStyle/>
          <a:p>
            <a:r>
              <a:rPr lang="en-US" b="0" i="0" dirty="0" err="1">
                <a:effectLst/>
                <a:latin typeface="Equip Extended ExtraLight" panose="02000503000000020004" pitchFamily="2" charset="0"/>
              </a:rPr>
              <a:t>EcoWise</a:t>
            </a:r>
            <a:r>
              <a:rPr lang="en-US" b="0" i="0" dirty="0">
                <a:effectLst/>
                <a:latin typeface="Equip Extended ExtraLight" panose="02000503000000020004" pitchFamily="2" charset="0"/>
              </a:rPr>
              <a:t> Home Hub -</a:t>
            </a:r>
            <a:r>
              <a:rPr lang="en-US" dirty="0">
                <a:latin typeface="Equip Extended ExtraLight" panose="02000503000000020004" pitchFamily="2" charset="0"/>
              </a:rPr>
              <a:t>Test Mavericks Forge Team</a:t>
            </a:r>
            <a:endParaRPr lang="en-IN" dirty="0">
              <a:latin typeface="Equip Extended ExtraLight" panose="02000503000000020004" pitchFamily="2" charset="0"/>
            </a:endParaRPr>
          </a:p>
          <a:p>
            <a:endParaRPr lang="en-IN" dirty="0"/>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a:xfrm>
            <a:off x="626398" y="484830"/>
            <a:ext cx="9623388" cy="488201"/>
          </a:xfrm>
        </p:spPr>
        <p:txBody>
          <a:bodyPr/>
          <a:lstStyle/>
          <a:p>
            <a:r>
              <a:rPr lang="en-US" b="0" dirty="0">
                <a:solidFill>
                  <a:srgbClr val="000000"/>
                </a:solidFill>
                <a:latin typeface="+mj-lt"/>
              </a:rPr>
              <a:t>Explain the problem you are tackling</a:t>
            </a: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C8AF5B1A-8A0B-D321-B388-CAA572F6CAEA}"/>
              </a:ext>
            </a:extLst>
          </p:cNvPr>
          <p:cNvSpPr>
            <a:spLocks noGrp="1"/>
          </p:cNvSpPr>
          <p:nvPr>
            <p:ph type="body" sz="quarter" idx="29"/>
          </p:nvPr>
        </p:nvSpPr>
        <p:spPr/>
        <p:txBody>
          <a:bodyPr/>
          <a:lstStyle/>
          <a:p>
            <a:r>
              <a:rPr lang="en-IN" dirty="0"/>
              <a:t>Reduce waste, lower costs, save the earth with robots</a:t>
            </a:r>
          </a:p>
        </p:txBody>
      </p:sp>
    </p:spTree>
    <p:extLst>
      <p:ext uri="{BB962C8B-B14F-4D97-AF65-F5344CB8AC3E}">
        <p14:creationId xmlns:p14="http://schemas.microsoft.com/office/powerpoint/2010/main" val="1407287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B3A1F97A-D576-93E5-F490-13B0C75EC545}"/>
              </a:ext>
            </a:extLst>
          </p:cNvPr>
          <p:cNvSpPr>
            <a:spLocks noGrp="1"/>
          </p:cNvSpPr>
          <p:nvPr>
            <p:ph sz="quarter" idx="11"/>
          </p:nvPr>
        </p:nvSpPr>
        <p:spPr>
          <a:xfrm>
            <a:off x="626400" y="1602249"/>
            <a:ext cx="10854000" cy="3937313"/>
          </a:xfrm>
        </p:spPr>
        <p:txBody>
          <a:bodyPr>
            <a:normAutofit fontScale="92500" lnSpcReduction="10000"/>
          </a:bodyPr>
          <a:lstStyle/>
          <a:p>
            <a:pPr marL="0" indent="0">
              <a:buNone/>
            </a:pPr>
            <a:r>
              <a:rPr lang="en-US" dirty="0"/>
              <a:t>Buildhip.io is a low-code Visual Backend Builder. Create APIs, scheduled jobs, and backend workflows - powered by AI</a:t>
            </a:r>
            <a:r>
              <a:rPr lang="en-US" b="0" i="0" dirty="0">
                <a:solidFill>
                  <a:srgbClr val="0D0D0D"/>
                </a:solidFill>
                <a:effectLst/>
                <a:latin typeface="Söhne"/>
              </a:rPr>
              <a:t>. </a:t>
            </a:r>
            <a:br>
              <a:rPr lang="en-US" b="0" i="0" dirty="0">
                <a:solidFill>
                  <a:srgbClr val="0D0D0D"/>
                </a:solidFill>
                <a:effectLst/>
                <a:latin typeface="Söhne"/>
              </a:rPr>
            </a:br>
            <a:br>
              <a:rPr lang="en-US" b="0" i="0" dirty="0">
                <a:solidFill>
                  <a:srgbClr val="0D0D0D"/>
                </a:solidFill>
                <a:effectLst/>
                <a:latin typeface="Söhne"/>
              </a:rPr>
            </a:br>
            <a:r>
              <a:rPr lang="en-US" b="0" i="0" dirty="0">
                <a:solidFill>
                  <a:srgbClr val="0D0D0D"/>
                </a:solidFill>
                <a:effectLst/>
                <a:latin typeface="Söhne"/>
              </a:rPr>
              <a:t>With this tool we aimed to crate the backbone of our synthetic application</a:t>
            </a:r>
          </a:p>
          <a:p>
            <a:pPr marL="0" indent="0">
              <a:buNone/>
            </a:pPr>
            <a:endParaRPr lang="en-US" dirty="0">
              <a:solidFill>
                <a:srgbClr val="0D0D0D"/>
              </a:solidFill>
              <a:latin typeface="Söhne"/>
            </a:endParaRPr>
          </a:p>
          <a:p>
            <a:pPr marL="0" indent="0">
              <a:buNone/>
            </a:pPr>
            <a:r>
              <a:rPr lang="en-US" dirty="0" err="1">
                <a:solidFill>
                  <a:srgbClr val="0D0D0D"/>
                </a:solidFill>
                <a:latin typeface="Söhne"/>
              </a:rPr>
              <a:t>Buildship</a:t>
            </a:r>
            <a:r>
              <a:rPr lang="en-US" dirty="0">
                <a:solidFill>
                  <a:srgbClr val="0D0D0D"/>
                </a:solidFill>
                <a:latin typeface="Söhne"/>
              </a:rPr>
              <a:t> is a very powerful tool  that can help us with many details regarding the backend implementation phase,</a:t>
            </a:r>
            <a:br>
              <a:rPr lang="en-US" dirty="0">
                <a:solidFill>
                  <a:srgbClr val="0D0D0D"/>
                </a:solidFill>
                <a:latin typeface="Söhne"/>
              </a:rPr>
            </a:br>
            <a:br>
              <a:rPr lang="en-US" dirty="0">
                <a:solidFill>
                  <a:srgbClr val="0D0D0D"/>
                </a:solidFill>
                <a:latin typeface="Söhne"/>
              </a:rPr>
            </a:br>
            <a:r>
              <a:rPr lang="en-US" dirty="0">
                <a:solidFill>
                  <a:srgbClr val="0D0D0D"/>
                </a:solidFill>
                <a:latin typeface="Söhne"/>
              </a:rPr>
              <a:t>🚀 APIs🚀 Scheduled Jobs🚀 Backend tasks 🚀 Connect with any 3rd party APIs and tools</a:t>
            </a:r>
          </a:p>
          <a:p>
            <a:pPr marL="0" indent="0">
              <a:buNone/>
            </a:pPr>
            <a:r>
              <a:rPr lang="en-US" dirty="0">
                <a:solidFill>
                  <a:srgbClr val="0D0D0D"/>
                </a:solidFill>
                <a:latin typeface="Söhne"/>
              </a:rPr>
              <a:t>🚀 Integrate with any AI model</a:t>
            </a:r>
            <a:br>
              <a:rPr lang="en-US" dirty="0">
                <a:solidFill>
                  <a:srgbClr val="0D0D0D"/>
                </a:solidFill>
                <a:latin typeface="Söhne"/>
              </a:rPr>
            </a:br>
            <a:endParaRPr lang="en-US" dirty="0">
              <a:solidFill>
                <a:srgbClr val="0D0D0D"/>
              </a:solidFill>
              <a:latin typeface="Söhne"/>
            </a:endParaRPr>
          </a:p>
          <a:p>
            <a:pPr marL="0" indent="0">
              <a:buNone/>
            </a:pPr>
            <a:r>
              <a:rPr lang="en-US" b="0" i="0" dirty="0">
                <a:solidFill>
                  <a:schemeClr val="tx1"/>
                </a:solidFill>
                <a:effectLst/>
                <a:latin typeface="-apple-system"/>
              </a:rPr>
              <a:t>For the apps we are building, with no-code app builders (</a:t>
            </a:r>
            <a:r>
              <a:rPr lang="en-US" b="0" i="0" dirty="0" err="1">
                <a:solidFill>
                  <a:schemeClr val="tx1"/>
                </a:solidFill>
                <a:effectLst/>
                <a:latin typeface="-apple-system"/>
              </a:rPr>
              <a:t>FlutterFlow</a:t>
            </a:r>
            <a:r>
              <a:rPr lang="en-US" b="0" i="0" dirty="0">
                <a:solidFill>
                  <a:schemeClr val="tx1"/>
                </a:solidFill>
                <a:effectLst/>
                <a:latin typeface="-apple-system"/>
              </a:rPr>
              <a:t>) or frontend frameworks (Next.js, React) we need a backend to support scalable APIs, secure workflows, automation, etc. </a:t>
            </a:r>
            <a:r>
              <a:rPr lang="en-US" b="0" i="0" dirty="0" err="1">
                <a:solidFill>
                  <a:schemeClr val="tx1"/>
                </a:solidFill>
                <a:effectLst/>
                <a:latin typeface="-apple-system"/>
              </a:rPr>
              <a:t>BuildShip</a:t>
            </a:r>
            <a:r>
              <a:rPr lang="en-US" b="0" i="0" dirty="0">
                <a:solidFill>
                  <a:schemeClr val="tx1"/>
                </a:solidFill>
                <a:effectLst/>
                <a:latin typeface="-apple-system"/>
              </a:rPr>
              <a:t> gives us a completely visual way to build these backend tasks </a:t>
            </a:r>
            <a:r>
              <a:rPr lang="en-US" b="0" i="0" dirty="0" err="1">
                <a:solidFill>
                  <a:schemeClr val="tx1"/>
                </a:solidFill>
                <a:effectLst/>
                <a:latin typeface="-apple-system"/>
              </a:rPr>
              <a:t>scalably</a:t>
            </a:r>
            <a:r>
              <a:rPr lang="en-US" b="0" i="0" dirty="0">
                <a:solidFill>
                  <a:schemeClr val="tx1"/>
                </a:solidFill>
                <a:effectLst/>
                <a:latin typeface="-apple-system"/>
              </a:rPr>
              <a:t> in an easy-to-use fully hosted experience</a:t>
            </a:r>
            <a:endParaRPr lang="en-IN" dirty="0">
              <a:solidFill>
                <a:schemeClr val="tx1"/>
              </a:solidFill>
            </a:endParaRPr>
          </a:p>
        </p:txBody>
      </p:sp>
      <p:sp>
        <p:nvSpPr>
          <p:cNvPr id="15" name="Text Placeholder 14">
            <a:extLst>
              <a:ext uri="{FF2B5EF4-FFF2-40B4-BE49-F238E27FC236}">
                <a16:creationId xmlns:a16="http://schemas.microsoft.com/office/drawing/2014/main" id="{2080D29F-D13C-08EE-31D5-8AAF6010AEFA}"/>
              </a:ext>
            </a:extLst>
          </p:cNvPr>
          <p:cNvSpPr>
            <a:spLocks noGrp="1"/>
          </p:cNvSpPr>
          <p:nvPr>
            <p:ph type="body" sz="quarter" idx="10"/>
          </p:nvPr>
        </p:nvSpPr>
        <p:spPr>
          <a:xfrm>
            <a:off x="639385" y="5539563"/>
            <a:ext cx="11247815" cy="835428"/>
          </a:xfrm>
        </p:spPr>
        <p:txBody>
          <a:bodyPr>
            <a:normAutofit/>
          </a:bodyPr>
          <a:lstStyle/>
          <a:p>
            <a:r>
              <a:rPr lang="en-IN" sz="1200" dirty="0">
                <a:hlinkClick r:id="rId2"/>
              </a:rPr>
              <a:t>https://github.com/rowyio/buildship</a:t>
            </a:r>
            <a:r>
              <a:rPr lang="en-IN" sz="1200" dirty="0"/>
              <a:t> </a:t>
            </a:r>
            <a:br>
              <a:rPr lang="en-IN" sz="1200" dirty="0"/>
            </a:br>
            <a:r>
              <a:rPr lang="en-IN" sz="1200" dirty="0">
                <a:hlinkClick r:id="rId3"/>
              </a:rPr>
              <a:t>https://buildship.com</a:t>
            </a:r>
            <a:r>
              <a:rPr lang="en-IN" sz="1200" dirty="0"/>
              <a:t> </a:t>
            </a:r>
            <a:br>
              <a:rPr lang="en-IN" sz="1200" dirty="0"/>
            </a:br>
            <a:r>
              <a:rPr lang="en-IN" sz="1200" dirty="0">
                <a:hlinkClick r:id="rId4"/>
              </a:rPr>
              <a:t>https://youtu.be/9GGpOooWwIU?si=qcArKloD6zVoD0sD</a:t>
            </a:r>
            <a:r>
              <a:rPr lang="en-IN" sz="1200" dirty="0"/>
              <a:t> </a:t>
            </a:r>
            <a:br>
              <a:rPr lang="en-IN" sz="1200" dirty="0"/>
            </a:br>
            <a:r>
              <a:rPr lang="en-IN" sz="1200" dirty="0">
                <a:hlinkClick r:id="rId5"/>
              </a:rPr>
              <a:t>https://discord.com/channels/853498675484819476/1004704796969807884</a:t>
            </a:r>
            <a:r>
              <a:rPr lang="en-IN" sz="1200" dirty="0"/>
              <a:t> </a:t>
            </a:r>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a:xfrm>
            <a:off x="626398" y="484830"/>
            <a:ext cx="9623388" cy="857533"/>
          </a:xfrm>
        </p:spPr>
        <p:txBody>
          <a:bodyPr/>
          <a:lstStyle/>
          <a:p>
            <a:r>
              <a:rPr lang="en-US" b="1" i="0" dirty="0">
                <a:solidFill>
                  <a:srgbClr val="242424"/>
                </a:solidFill>
                <a:effectLst/>
                <a:latin typeface="Segoe UI" panose="020B0502040204020203" pitchFamily="34" charset="0"/>
              </a:rPr>
              <a:t>Code Generation and Optimization - backend</a:t>
            </a:r>
            <a:br>
              <a:rPr lang="en-IN" dirty="0"/>
            </a:b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C8AF5B1A-8A0B-D321-B388-CAA572F6CAEA}"/>
              </a:ext>
            </a:extLst>
          </p:cNvPr>
          <p:cNvSpPr>
            <a:spLocks noGrp="1"/>
          </p:cNvSpPr>
          <p:nvPr>
            <p:ph type="body" sz="quarter" idx="29"/>
          </p:nvPr>
        </p:nvSpPr>
        <p:spPr/>
        <p:txBody>
          <a:bodyPr/>
          <a:lstStyle/>
          <a:p>
            <a:r>
              <a:rPr lang="en-IN" dirty="0"/>
              <a:t>Tools</a:t>
            </a:r>
          </a:p>
        </p:txBody>
      </p:sp>
    </p:spTree>
    <p:extLst>
      <p:ext uri="{BB962C8B-B14F-4D97-AF65-F5344CB8AC3E}">
        <p14:creationId xmlns:p14="http://schemas.microsoft.com/office/powerpoint/2010/main" val="1082787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0294-4760-C772-98CA-CA48434EBA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C5B3C49-BE3D-BFA8-EDB6-A69CE797DDA4}"/>
              </a:ext>
            </a:extLst>
          </p:cNvPr>
          <p:cNvSpPr>
            <a:spLocks noGrp="1"/>
          </p:cNvSpPr>
          <p:nvPr>
            <p:ph type="body" sz="quarter" idx="10"/>
          </p:nvPr>
        </p:nvSpPr>
        <p:spPr>
          <a:xfrm>
            <a:off x="312420" y="6145915"/>
            <a:ext cx="11095731" cy="498475"/>
          </a:xfrm>
        </p:spPr>
        <p:txBody>
          <a:bodyPr/>
          <a:lstStyle/>
          <a:p>
            <a:r>
              <a:rPr lang="en-IN" sz="1000" dirty="0">
                <a:hlinkClick r:id="rId2"/>
              </a:rPr>
              <a:t>https://github.com/rowyio/buildship</a:t>
            </a:r>
            <a:r>
              <a:rPr lang="en-IN" sz="1000" dirty="0"/>
              <a:t> </a:t>
            </a:r>
            <a:br>
              <a:rPr lang="en-IN" sz="1000" dirty="0"/>
            </a:br>
            <a:r>
              <a:rPr lang="en-IN" sz="1000" dirty="0">
                <a:hlinkClick r:id="rId3"/>
              </a:rPr>
              <a:t>https://buildship.com</a:t>
            </a:r>
            <a:r>
              <a:rPr lang="en-IN" sz="1000" dirty="0"/>
              <a:t>  </a:t>
            </a:r>
          </a:p>
        </p:txBody>
      </p:sp>
      <p:sp>
        <p:nvSpPr>
          <p:cNvPr id="5" name="Title 4">
            <a:extLst>
              <a:ext uri="{FF2B5EF4-FFF2-40B4-BE49-F238E27FC236}">
                <a16:creationId xmlns:a16="http://schemas.microsoft.com/office/drawing/2014/main" id="{E0261AA0-BAFC-26E9-A5FB-C0CD5E698034}"/>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FF45A914-2FB2-2F15-A246-8D398879631D}"/>
              </a:ext>
            </a:extLst>
          </p:cNvPr>
          <p:cNvSpPr>
            <a:spLocks noGrp="1"/>
          </p:cNvSpPr>
          <p:nvPr>
            <p:ph type="body" sz="quarter" idx="29"/>
          </p:nvPr>
        </p:nvSpPr>
        <p:spPr/>
        <p:txBody>
          <a:bodyPr/>
          <a:lstStyle/>
          <a:p>
            <a:endParaRPr lang="en-IN" dirty="0"/>
          </a:p>
        </p:txBody>
      </p:sp>
      <p:pic>
        <p:nvPicPr>
          <p:cNvPr id="9" name="Content Placeholder 8" descr="A screenshot of a computer&#10;&#10;Description automatically generated">
            <a:extLst>
              <a:ext uri="{FF2B5EF4-FFF2-40B4-BE49-F238E27FC236}">
                <a16:creationId xmlns:a16="http://schemas.microsoft.com/office/drawing/2014/main" id="{7EE2CBDD-B927-E44A-70E3-03826FFA841C}"/>
              </a:ext>
            </a:extLst>
          </p:cNvPr>
          <p:cNvPicPr>
            <a:picLocks noGrp="1" noChangeAspect="1"/>
          </p:cNvPicPr>
          <p:nvPr>
            <p:ph sz="quarter" idx="11"/>
          </p:nvPr>
        </p:nvPicPr>
        <p:blipFill>
          <a:blip r:embed="rId4"/>
          <a:stretch>
            <a:fillRect/>
          </a:stretch>
        </p:blipFill>
        <p:spPr>
          <a:xfrm>
            <a:off x="312420" y="154530"/>
            <a:ext cx="11325430" cy="5991385"/>
          </a:xfrm>
        </p:spPr>
      </p:pic>
    </p:spTree>
    <p:extLst>
      <p:ext uri="{BB962C8B-B14F-4D97-AF65-F5344CB8AC3E}">
        <p14:creationId xmlns:p14="http://schemas.microsoft.com/office/powerpoint/2010/main" val="2768080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0D44F-6599-45F6-A5A1-B561531284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95F39B2-0680-27E1-9F31-DD43F7E6B9AD}"/>
              </a:ext>
            </a:extLst>
          </p:cNvPr>
          <p:cNvSpPr>
            <a:spLocks noGrp="1"/>
          </p:cNvSpPr>
          <p:nvPr>
            <p:ph type="body" sz="quarter" idx="10"/>
          </p:nvPr>
        </p:nvSpPr>
        <p:spPr>
          <a:xfrm>
            <a:off x="312420" y="6145915"/>
            <a:ext cx="11095731" cy="498475"/>
          </a:xfrm>
        </p:spPr>
        <p:txBody>
          <a:bodyPr/>
          <a:lstStyle/>
          <a:p>
            <a:r>
              <a:rPr lang="en-IN" sz="1000" dirty="0">
                <a:hlinkClick r:id="rId4"/>
              </a:rPr>
              <a:t>https://github.com/rowyio/buildship</a:t>
            </a:r>
            <a:r>
              <a:rPr lang="en-IN" sz="1000" dirty="0"/>
              <a:t> </a:t>
            </a:r>
            <a:br>
              <a:rPr lang="en-IN" sz="1000" dirty="0"/>
            </a:br>
            <a:r>
              <a:rPr lang="en-IN" sz="1000" dirty="0">
                <a:hlinkClick r:id="rId5"/>
              </a:rPr>
              <a:t>https://buildship.com</a:t>
            </a:r>
            <a:r>
              <a:rPr lang="en-IN" sz="1000" dirty="0"/>
              <a:t>  </a:t>
            </a:r>
          </a:p>
        </p:txBody>
      </p:sp>
      <p:sp>
        <p:nvSpPr>
          <p:cNvPr id="5" name="Title 4">
            <a:extLst>
              <a:ext uri="{FF2B5EF4-FFF2-40B4-BE49-F238E27FC236}">
                <a16:creationId xmlns:a16="http://schemas.microsoft.com/office/drawing/2014/main" id="{C4696417-51D7-C2E3-EA1D-A299E0ADCBC9}"/>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E092D08F-9DFA-895F-8521-87B34D58050D}"/>
              </a:ext>
            </a:extLst>
          </p:cNvPr>
          <p:cNvSpPr>
            <a:spLocks noGrp="1"/>
          </p:cNvSpPr>
          <p:nvPr>
            <p:ph type="body" sz="quarter" idx="29"/>
          </p:nvPr>
        </p:nvSpPr>
        <p:spPr/>
        <p:txBody>
          <a:bodyPr/>
          <a:lstStyle/>
          <a:p>
            <a:endParaRPr lang="en-IN" dirty="0"/>
          </a:p>
        </p:txBody>
      </p:sp>
      <p:pic>
        <p:nvPicPr>
          <p:cNvPr id="7" name="2024-03-06_11h31_14">
            <a:hlinkClick r:id="" action="ppaction://media"/>
            <a:extLst>
              <a:ext uri="{FF2B5EF4-FFF2-40B4-BE49-F238E27FC236}">
                <a16:creationId xmlns:a16="http://schemas.microsoft.com/office/drawing/2014/main" id="{18415874-9981-0580-59E9-668CB10E8A97}"/>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6"/>
          <a:stretch>
            <a:fillRect/>
          </a:stretch>
        </p:blipFill>
        <p:spPr>
          <a:xfrm>
            <a:off x="626398" y="359067"/>
            <a:ext cx="10846734" cy="5568745"/>
          </a:xfrm>
        </p:spPr>
      </p:pic>
    </p:spTree>
    <p:extLst>
      <p:ext uri="{BB962C8B-B14F-4D97-AF65-F5344CB8AC3E}">
        <p14:creationId xmlns:p14="http://schemas.microsoft.com/office/powerpoint/2010/main" val="370036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FF798-988E-9FBC-C859-638E81BA35F2}"/>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0F31D3-A187-7F2B-0360-AD591BA77369}"/>
              </a:ext>
            </a:extLst>
          </p:cNvPr>
          <p:cNvSpPr>
            <a:spLocks noGrp="1"/>
          </p:cNvSpPr>
          <p:nvPr>
            <p:ph sz="quarter" idx="11"/>
          </p:nvPr>
        </p:nvSpPr>
        <p:spPr>
          <a:xfrm>
            <a:off x="626398" y="1787721"/>
            <a:ext cx="10854000" cy="4534152"/>
          </a:xfrm>
        </p:spPr>
        <p:txBody>
          <a:bodyPr>
            <a:normAutofit/>
          </a:bodyPr>
          <a:lstStyle/>
          <a:p>
            <a:pPr marL="0" indent="0">
              <a:buNone/>
            </a:pPr>
            <a:r>
              <a:rPr lang="en-GB" dirty="0"/>
              <a:t>Teleport is  a very powerful AI driven toolkit that can help you become cloud ready in minutes and improve productivity while onboarding and offboarding </a:t>
            </a:r>
          </a:p>
          <a:p>
            <a:pPr marL="0" indent="0">
              <a:buNone/>
            </a:pPr>
            <a:endParaRPr lang="en-GB" dirty="0"/>
          </a:p>
          <a:p>
            <a:pPr marL="0" indent="0">
              <a:buNone/>
            </a:pPr>
            <a:r>
              <a:rPr lang="en-US" b="0" i="0" dirty="0">
                <a:solidFill>
                  <a:srgbClr val="00171F"/>
                </a:solidFill>
                <a:effectLst/>
                <a:latin typeface="Open Sans" panose="020B0606030504020204" pitchFamily="34" charset="0"/>
              </a:rPr>
              <a:t>Teleport Assist is an AI-powered platform that simplifies infrastructure access for DevOps teams by providing extended AWS KMS support, and a standalone Kubernetes Operator, aimed at elevating access and security across platforms. It also includes crucial breaking changes and improvements in SSH connection resumption, device trust for Linux, and integration with EKS secure and convenient solutions for managing privileged access</a:t>
            </a:r>
            <a:endParaRPr lang="en-IN" dirty="0"/>
          </a:p>
        </p:txBody>
      </p:sp>
      <p:sp>
        <p:nvSpPr>
          <p:cNvPr id="15" name="Text Placeholder 14">
            <a:extLst>
              <a:ext uri="{FF2B5EF4-FFF2-40B4-BE49-F238E27FC236}">
                <a16:creationId xmlns:a16="http://schemas.microsoft.com/office/drawing/2014/main" id="{D74984B8-8EE4-D143-D207-94A855983362}"/>
              </a:ext>
            </a:extLst>
          </p:cNvPr>
          <p:cNvSpPr>
            <a:spLocks noGrp="1"/>
          </p:cNvSpPr>
          <p:nvPr>
            <p:ph type="body" sz="quarter" idx="10"/>
          </p:nvPr>
        </p:nvSpPr>
        <p:spPr>
          <a:xfrm>
            <a:off x="626397" y="6072635"/>
            <a:ext cx="10854001" cy="498475"/>
          </a:xfrm>
        </p:spPr>
        <p:txBody>
          <a:bodyPr/>
          <a:lstStyle/>
          <a:p>
            <a:r>
              <a:rPr lang="en-IN" dirty="0">
                <a:hlinkClick r:id="rId2"/>
              </a:rPr>
              <a:t>https://ecowisehomehub.teleport.sh/web/cluster/ecowisehomehub.teleport.sh/requests/new</a:t>
            </a:r>
            <a:r>
              <a:rPr lang="en-IN" dirty="0"/>
              <a:t> </a:t>
            </a:r>
          </a:p>
        </p:txBody>
      </p:sp>
      <p:sp>
        <p:nvSpPr>
          <p:cNvPr id="5" name="Title 4">
            <a:extLst>
              <a:ext uri="{FF2B5EF4-FFF2-40B4-BE49-F238E27FC236}">
                <a16:creationId xmlns:a16="http://schemas.microsoft.com/office/drawing/2014/main" id="{7C8DD189-EA08-9DB5-805F-FCE933FA937E}"/>
              </a:ext>
            </a:extLst>
          </p:cNvPr>
          <p:cNvSpPr>
            <a:spLocks noGrp="1"/>
          </p:cNvSpPr>
          <p:nvPr>
            <p:ph type="title"/>
          </p:nvPr>
        </p:nvSpPr>
        <p:spPr>
          <a:xfrm>
            <a:off x="457201" y="484830"/>
            <a:ext cx="11108398" cy="1226865"/>
          </a:xfrm>
        </p:spPr>
        <p:txBody>
          <a:bodyPr/>
          <a:lstStyle/>
          <a:p>
            <a:r>
              <a:rPr lang="en-US" dirty="0"/>
              <a:t>Infrastructure, Build, and Deployment Automation &amp; Monitoring</a:t>
            </a:r>
            <a:br>
              <a:rPr lang="en-IN" dirty="0"/>
            </a:b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1F38227B-A8A5-4401-30BD-E86CBE510E55}"/>
              </a:ext>
            </a:extLst>
          </p:cNvPr>
          <p:cNvSpPr>
            <a:spLocks noGrp="1"/>
          </p:cNvSpPr>
          <p:nvPr>
            <p:ph type="body" sz="quarter" idx="29"/>
          </p:nvPr>
        </p:nvSpPr>
        <p:spPr>
          <a:xfrm>
            <a:off x="626401" y="930188"/>
            <a:ext cx="7200000" cy="739552"/>
          </a:xfrm>
        </p:spPr>
        <p:txBody>
          <a:bodyPr/>
          <a:lstStyle/>
          <a:p>
            <a:r>
              <a:rPr lang="en-IN" dirty="0"/>
              <a:t>Tools</a:t>
            </a:r>
          </a:p>
          <a:p>
            <a:endParaRPr lang="en-IN" dirty="0"/>
          </a:p>
        </p:txBody>
      </p:sp>
    </p:spTree>
    <p:extLst>
      <p:ext uri="{BB962C8B-B14F-4D97-AF65-F5344CB8AC3E}">
        <p14:creationId xmlns:p14="http://schemas.microsoft.com/office/powerpoint/2010/main" val="2859042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1485E-42B5-33FF-AF44-1D61FF033BC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A1F3F0-B4F4-1D4A-B18A-5C9EAB9A88E2}"/>
              </a:ext>
            </a:extLst>
          </p:cNvPr>
          <p:cNvSpPr>
            <a:spLocks noGrp="1"/>
          </p:cNvSpPr>
          <p:nvPr>
            <p:ph type="body" sz="quarter" idx="10"/>
          </p:nvPr>
        </p:nvSpPr>
        <p:spPr/>
        <p:txBody>
          <a:bodyPr/>
          <a:lstStyle/>
          <a:p>
            <a:r>
              <a:rPr lang="en-IN" dirty="0">
                <a:hlinkClick r:id="rId2"/>
              </a:rPr>
              <a:t>https://goteleport.com/docs/machine-id/deployment/jenkins/</a:t>
            </a:r>
            <a:r>
              <a:rPr lang="en-IN" dirty="0"/>
              <a:t> </a:t>
            </a:r>
          </a:p>
        </p:txBody>
      </p:sp>
      <p:sp>
        <p:nvSpPr>
          <p:cNvPr id="5" name="Title 4">
            <a:extLst>
              <a:ext uri="{FF2B5EF4-FFF2-40B4-BE49-F238E27FC236}">
                <a16:creationId xmlns:a16="http://schemas.microsoft.com/office/drawing/2014/main" id="{2F36A299-FD16-F8A4-7BD4-9ED1D3875BE3}"/>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FDA1330F-7221-9DD9-BAD5-315A42B38C2A}"/>
              </a:ext>
            </a:extLst>
          </p:cNvPr>
          <p:cNvSpPr>
            <a:spLocks noGrp="1"/>
          </p:cNvSpPr>
          <p:nvPr>
            <p:ph type="body" sz="quarter" idx="29"/>
          </p:nvPr>
        </p:nvSpPr>
        <p:spPr/>
        <p:txBody>
          <a:bodyPr/>
          <a:lstStyle/>
          <a:p>
            <a:endParaRPr lang="en-IN" dirty="0"/>
          </a:p>
        </p:txBody>
      </p:sp>
      <p:pic>
        <p:nvPicPr>
          <p:cNvPr id="11" name="Content Placeholder 10" descr="A screenshot of a computer&#10;&#10;Description automatically generated">
            <a:extLst>
              <a:ext uri="{FF2B5EF4-FFF2-40B4-BE49-F238E27FC236}">
                <a16:creationId xmlns:a16="http://schemas.microsoft.com/office/drawing/2014/main" id="{5B33F455-BDAC-9194-4C20-27DD293E9DD7}"/>
              </a:ext>
            </a:extLst>
          </p:cNvPr>
          <p:cNvPicPr>
            <a:picLocks noGrp="1" noChangeAspect="1"/>
          </p:cNvPicPr>
          <p:nvPr>
            <p:ph sz="quarter" idx="11"/>
          </p:nvPr>
        </p:nvPicPr>
        <p:blipFill>
          <a:blip r:embed="rId3"/>
          <a:stretch>
            <a:fillRect/>
          </a:stretch>
        </p:blipFill>
        <p:spPr>
          <a:xfrm>
            <a:off x="420029" y="930188"/>
            <a:ext cx="10853737" cy="4064506"/>
          </a:xfrm>
        </p:spPr>
      </p:pic>
    </p:spTree>
    <p:extLst>
      <p:ext uri="{BB962C8B-B14F-4D97-AF65-F5344CB8AC3E}">
        <p14:creationId xmlns:p14="http://schemas.microsoft.com/office/powerpoint/2010/main" val="1959184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A16F4-56DD-906D-1199-F70B72873E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F805FEB-FA1A-12C2-2740-CC3CDF5E9DC6}"/>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A598D4E3-54D2-A3B7-F1B8-0B2802294B37}"/>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5E22E012-C0D8-43CA-CE01-39CB426F811C}"/>
              </a:ext>
            </a:extLst>
          </p:cNvPr>
          <p:cNvSpPr>
            <a:spLocks noGrp="1"/>
          </p:cNvSpPr>
          <p:nvPr>
            <p:ph type="body" sz="quarter" idx="29"/>
          </p:nvPr>
        </p:nvSpPr>
        <p:spPr/>
        <p:txBody>
          <a:bodyPr/>
          <a:lstStyle/>
          <a:p>
            <a:endParaRPr lang="en-IN" dirty="0"/>
          </a:p>
        </p:txBody>
      </p:sp>
      <p:pic>
        <p:nvPicPr>
          <p:cNvPr id="6" name="Content Placeholder 5" descr="A screenshot of a computer&#10;&#10;Description automatically generated">
            <a:extLst>
              <a:ext uri="{FF2B5EF4-FFF2-40B4-BE49-F238E27FC236}">
                <a16:creationId xmlns:a16="http://schemas.microsoft.com/office/drawing/2014/main" id="{6147DEA5-9C65-1B40-E3C3-2DA8314327D2}"/>
              </a:ext>
            </a:extLst>
          </p:cNvPr>
          <p:cNvPicPr>
            <a:picLocks noGrp="1" noChangeAspect="1"/>
          </p:cNvPicPr>
          <p:nvPr>
            <p:ph sz="quarter" idx="11"/>
          </p:nvPr>
        </p:nvPicPr>
        <p:blipFill>
          <a:blip r:embed="rId2"/>
          <a:stretch>
            <a:fillRect/>
          </a:stretch>
        </p:blipFill>
        <p:spPr>
          <a:xfrm>
            <a:off x="4065" y="207432"/>
            <a:ext cx="12187935" cy="6443135"/>
          </a:xfrm>
        </p:spPr>
      </p:pic>
    </p:spTree>
    <p:extLst>
      <p:ext uri="{BB962C8B-B14F-4D97-AF65-F5344CB8AC3E}">
        <p14:creationId xmlns:p14="http://schemas.microsoft.com/office/powerpoint/2010/main" val="26865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806B4-BD7B-5784-8B69-91790C88BC5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AA4B075-2BE4-C519-CA40-55AEA4B7917B}"/>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0315EFCF-E7F8-64A1-F1D7-81EF147C6CD7}"/>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1FE5BEF3-3D5E-E674-0535-F6D59B08CD64}"/>
              </a:ext>
            </a:extLst>
          </p:cNvPr>
          <p:cNvSpPr>
            <a:spLocks noGrp="1"/>
          </p:cNvSpPr>
          <p:nvPr>
            <p:ph type="body" sz="quarter" idx="29"/>
          </p:nvPr>
        </p:nvSpPr>
        <p:spPr/>
        <p:txBody>
          <a:bodyPr/>
          <a:lstStyle/>
          <a:p>
            <a:endParaRPr lang="en-IN" dirty="0"/>
          </a:p>
        </p:txBody>
      </p:sp>
      <p:pic>
        <p:nvPicPr>
          <p:cNvPr id="6" name="Content Placeholder 5" descr="A screenshot of a computer&#10;&#10;Description automatically generated">
            <a:extLst>
              <a:ext uri="{FF2B5EF4-FFF2-40B4-BE49-F238E27FC236}">
                <a16:creationId xmlns:a16="http://schemas.microsoft.com/office/drawing/2014/main" id="{C94DB6A0-1D73-66F8-0477-1476EB788ECD}"/>
              </a:ext>
            </a:extLst>
          </p:cNvPr>
          <p:cNvPicPr>
            <a:picLocks noGrp="1" noChangeAspect="1"/>
          </p:cNvPicPr>
          <p:nvPr>
            <p:ph sz="quarter" idx="11"/>
          </p:nvPr>
        </p:nvPicPr>
        <p:blipFill>
          <a:blip r:embed="rId2"/>
          <a:stretch>
            <a:fillRect/>
          </a:stretch>
        </p:blipFill>
        <p:spPr>
          <a:xfrm>
            <a:off x="559703" y="253748"/>
            <a:ext cx="10933683" cy="6350503"/>
          </a:xfrm>
        </p:spPr>
      </p:pic>
    </p:spTree>
    <p:extLst>
      <p:ext uri="{BB962C8B-B14F-4D97-AF65-F5344CB8AC3E}">
        <p14:creationId xmlns:p14="http://schemas.microsoft.com/office/powerpoint/2010/main" val="163637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678B3-A839-9702-2193-DC25B81C0DD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335A6A-F2BD-1E93-8222-3EA3EDAAEABF}"/>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6A1C075C-4A71-124C-1827-A52B6021C77C}"/>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65787324-C5B9-AFB7-7FF4-3B05255B1180}"/>
              </a:ext>
            </a:extLst>
          </p:cNvPr>
          <p:cNvSpPr>
            <a:spLocks noGrp="1"/>
          </p:cNvSpPr>
          <p:nvPr>
            <p:ph type="body" sz="quarter" idx="29"/>
          </p:nvPr>
        </p:nvSpPr>
        <p:spPr/>
        <p:txBody>
          <a:bodyPr/>
          <a:lstStyle/>
          <a:p>
            <a:endParaRPr lang="en-IN" dirty="0"/>
          </a:p>
        </p:txBody>
      </p:sp>
      <p:pic>
        <p:nvPicPr>
          <p:cNvPr id="6" name="Content Placeholder 5" descr="A screenshot of a computer&#10;&#10;Description automatically generated">
            <a:extLst>
              <a:ext uri="{FF2B5EF4-FFF2-40B4-BE49-F238E27FC236}">
                <a16:creationId xmlns:a16="http://schemas.microsoft.com/office/drawing/2014/main" id="{AADA281E-AC89-FBC1-0FA5-D0AC5429C4A7}"/>
              </a:ext>
            </a:extLst>
          </p:cNvPr>
          <p:cNvPicPr>
            <a:picLocks noGrp="1" noChangeAspect="1"/>
          </p:cNvPicPr>
          <p:nvPr>
            <p:ph sz="quarter" idx="11"/>
          </p:nvPr>
        </p:nvPicPr>
        <p:blipFill>
          <a:blip r:embed="rId2"/>
          <a:stretch>
            <a:fillRect/>
          </a:stretch>
        </p:blipFill>
        <p:spPr>
          <a:xfrm>
            <a:off x="626398" y="195150"/>
            <a:ext cx="10854001" cy="6274731"/>
          </a:xfrm>
        </p:spPr>
      </p:pic>
    </p:spTree>
    <p:extLst>
      <p:ext uri="{BB962C8B-B14F-4D97-AF65-F5344CB8AC3E}">
        <p14:creationId xmlns:p14="http://schemas.microsoft.com/office/powerpoint/2010/main" val="3949335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690F5-B6B6-D70B-6E86-01022C2801A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A79D1EE-23E3-B745-3719-887378546AA8}"/>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B5A1C420-0EFB-5768-255A-568EEF770956}"/>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10B22B08-0010-3A7A-C3D9-87EAFA2AF9BD}"/>
              </a:ext>
            </a:extLst>
          </p:cNvPr>
          <p:cNvSpPr>
            <a:spLocks noGrp="1"/>
          </p:cNvSpPr>
          <p:nvPr>
            <p:ph type="body" sz="quarter" idx="29"/>
          </p:nvPr>
        </p:nvSpPr>
        <p:spPr/>
        <p:txBody>
          <a:bodyPr/>
          <a:lstStyle/>
          <a:p>
            <a:endParaRPr lang="en-IN" dirty="0"/>
          </a:p>
        </p:txBody>
      </p:sp>
      <p:pic>
        <p:nvPicPr>
          <p:cNvPr id="9" name="Content Placeholder 8">
            <a:extLst>
              <a:ext uri="{FF2B5EF4-FFF2-40B4-BE49-F238E27FC236}">
                <a16:creationId xmlns:a16="http://schemas.microsoft.com/office/drawing/2014/main" id="{4E6A93EA-A32F-6D89-E4E4-88F4E80E5BEE}"/>
              </a:ext>
            </a:extLst>
          </p:cNvPr>
          <p:cNvPicPr>
            <a:picLocks noGrp="1" noChangeAspect="1"/>
          </p:cNvPicPr>
          <p:nvPr>
            <p:ph sz="quarter" idx="11"/>
          </p:nvPr>
        </p:nvPicPr>
        <p:blipFill>
          <a:blip r:embed="rId2"/>
          <a:stretch>
            <a:fillRect/>
          </a:stretch>
        </p:blipFill>
        <p:spPr>
          <a:xfrm>
            <a:off x="626398" y="251397"/>
            <a:ext cx="10926217" cy="6355206"/>
          </a:xfrm>
        </p:spPr>
      </p:pic>
    </p:spTree>
    <p:extLst>
      <p:ext uri="{BB962C8B-B14F-4D97-AF65-F5344CB8AC3E}">
        <p14:creationId xmlns:p14="http://schemas.microsoft.com/office/powerpoint/2010/main" val="3989535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D4967-E822-A8B4-C123-674C392612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C875036-32DE-174E-1E6D-6D3BE11B784A}"/>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ACFC8EC7-75C4-F726-4120-C4FB52D3218E}"/>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B5215C8C-1CAC-A431-7972-EF76C65B2E7A}"/>
              </a:ext>
            </a:extLst>
          </p:cNvPr>
          <p:cNvSpPr>
            <a:spLocks noGrp="1"/>
          </p:cNvSpPr>
          <p:nvPr>
            <p:ph type="body" sz="quarter" idx="29"/>
          </p:nvPr>
        </p:nvSpPr>
        <p:spPr/>
        <p:txBody>
          <a:bodyPr/>
          <a:lstStyle/>
          <a:p>
            <a:endParaRPr lang="en-IN" dirty="0"/>
          </a:p>
        </p:txBody>
      </p:sp>
      <p:pic>
        <p:nvPicPr>
          <p:cNvPr id="7" name="How to add your first Application to Teleport">
            <a:hlinkClick r:id="" action="ppaction://media"/>
            <a:extLst>
              <a:ext uri="{FF2B5EF4-FFF2-40B4-BE49-F238E27FC236}">
                <a16:creationId xmlns:a16="http://schemas.microsoft.com/office/drawing/2014/main" id="{DCB1B1F2-9CD0-7F8E-4561-8BB44805B685}"/>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480893" y="414552"/>
            <a:ext cx="11012493" cy="5960438"/>
          </a:xfrm>
        </p:spPr>
      </p:pic>
      <p:sp>
        <p:nvSpPr>
          <p:cNvPr id="10" name="TextBox 9">
            <a:extLst>
              <a:ext uri="{FF2B5EF4-FFF2-40B4-BE49-F238E27FC236}">
                <a16:creationId xmlns:a16="http://schemas.microsoft.com/office/drawing/2014/main" id="{60C555D5-F283-DF10-ABFF-1B68077200D3}"/>
              </a:ext>
            </a:extLst>
          </p:cNvPr>
          <p:cNvSpPr txBox="1"/>
          <p:nvPr/>
        </p:nvSpPr>
        <p:spPr>
          <a:xfrm>
            <a:off x="480893" y="38641"/>
            <a:ext cx="6097508" cy="369332"/>
          </a:xfrm>
          <a:prstGeom prst="rect">
            <a:avLst/>
          </a:prstGeom>
          <a:noFill/>
        </p:spPr>
        <p:txBody>
          <a:bodyPr wrap="square">
            <a:spAutoFit/>
          </a:bodyPr>
          <a:lstStyle/>
          <a:p>
            <a:r>
              <a:rPr lang="en-IN" dirty="0"/>
              <a:t>*play video</a:t>
            </a:r>
            <a:endParaRPr lang="en-US" dirty="0"/>
          </a:p>
        </p:txBody>
      </p:sp>
    </p:spTree>
    <p:extLst>
      <p:ext uri="{BB962C8B-B14F-4D97-AF65-F5344CB8AC3E}">
        <p14:creationId xmlns:p14="http://schemas.microsoft.com/office/powerpoint/2010/main" val="292787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246C9-110E-FE11-C035-E1ECF8B4FE4E}"/>
            </a:ext>
          </a:extLst>
        </p:cNvPr>
        <p:cNvGrpSpPr/>
        <p:nvPr/>
      </p:nvGrpSpPr>
      <p:grpSpPr>
        <a:xfrm>
          <a:off x="0" y="0"/>
          <a:ext cx="0" cy="0"/>
          <a:chOff x="0" y="0"/>
          <a:chExt cx="0" cy="0"/>
        </a:xfrm>
      </p:grpSpPr>
      <p:sp>
        <p:nvSpPr>
          <p:cNvPr id="15" name="Text Placeholder 14">
            <a:extLst>
              <a:ext uri="{FF2B5EF4-FFF2-40B4-BE49-F238E27FC236}">
                <a16:creationId xmlns:a16="http://schemas.microsoft.com/office/drawing/2014/main" id="{01E61502-F17E-0493-9BC5-53C23178E6E0}"/>
              </a:ext>
            </a:extLst>
          </p:cNvPr>
          <p:cNvSpPr>
            <a:spLocks noGrp="1"/>
          </p:cNvSpPr>
          <p:nvPr>
            <p:ph type="body" sz="quarter" idx="10"/>
          </p:nvPr>
        </p:nvSpPr>
        <p:spPr>
          <a:xfrm>
            <a:off x="738545" y="5960853"/>
            <a:ext cx="11338436" cy="828205"/>
          </a:xfrm>
        </p:spPr>
        <p:txBody>
          <a:bodyPr/>
          <a:lstStyle/>
          <a:p>
            <a:r>
              <a:rPr lang="en-US" b="0" i="0" dirty="0">
                <a:effectLst/>
                <a:latin typeface="Equip Extended ExtraLight" panose="02000503000000020004" pitchFamily="2" charset="0"/>
                <a:hlinkClick r:id="rId4"/>
              </a:rPr>
              <a:t>https://diagrammingai.com</a:t>
            </a:r>
            <a:r>
              <a:rPr lang="en-US" b="0" i="0" dirty="0">
                <a:effectLst/>
                <a:latin typeface="Equip Extended ExtraLight" panose="02000503000000020004" pitchFamily="2" charset="0"/>
              </a:rPr>
              <a:t> </a:t>
            </a:r>
            <a:br>
              <a:rPr lang="en-US" b="0" i="0" dirty="0">
                <a:effectLst/>
                <a:latin typeface="Equip Extended ExtraLight" panose="02000503000000020004" pitchFamily="2" charset="0"/>
              </a:rPr>
            </a:br>
            <a:r>
              <a:rPr lang="en-US" b="0" i="0" dirty="0">
                <a:effectLst/>
                <a:latin typeface="Equip Extended ExtraLight" panose="02000503000000020004" pitchFamily="2" charset="0"/>
                <a:hlinkClick r:id="rId5"/>
              </a:rPr>
              <a:t>https://www.eraser.io/diagramgpt</a:t>
            </a:r>
            <a:r>
              <a:rPr lang="en-US" b="0" i="0" dirty="0">
                <a:effectLst/>
                <a:latin typeface="Equip Extended ExtraLight" panose="02000503000000020004" pitchFamily="2" charset="0"/>
              </a:rPr>
              <a:t> </a:t>
            </a:r>
            <a:endParaRPr lang="en-IN" dirty="0"/>
          </a:p>
        </p:txBody>
      </p:sp>
      <p:sp>
        <p:nvSpPr>
          <p:cNvPr id="5" name="Title 4">
            <a:extLst>
              <a:ext uri="{FF2B5EF4-FFF2-40B4-BE49-F238E27FC236}">
                <a16:creationId xmlns:a16="http://schemas.microsoft.com/office/drawing/2014/main" id="{C3AE47CF-CB45-0059-0446-8F65A253C2EC}"/>
              </a:ext>
            </a:extLst>
          </p:cNvPr>
          <p:cNvSpPr>
            <a:spLocks noGrp="1"/>
          </p:cNvSpPr>
          <p:nvPr>
            <p:ph type="title"/>
          </p:nvPr>
        </p:nvSpPr>
        <p:spPr>
          <a:xfrm>
            <a:off x="626401" y="240729"/>
            <a:ext cx="10634072" cy="488201"/>
          </a:xfrm>
        </p:spPr>
        <p:txBody>
          <a:bodyPr/>
          <a:lstStyle/>
          <a:p>
            <a:r>
              <a:rPr lang="en-US" b="0" dirty="0">
                <a:solidFill>
                  <a:srgbClr val="000000"/>
                </a:solidFill>
                <a:latin typeface="+mj-lt"/>
              </a:rPr>
              <a:t>Here is how you can easily create a UI diagram with the use of AI</a:t>
            </a: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4ED0D7FB-524E-DBED-15F1-8AF7F67CCF96}"/>
              </a:ext>
            </a:extLst>
          </p:cNvPr>
          <p:cNvSpPr>
            <a:spLocks noGrp="1"/>
          </p:cNvSpPr>
          <p:nvPr>
            <p:ph type="body" sz="quarter" idx="29"/>
          </p:nvPr>
        </p:nvSpPr>
        <p:spPr>
          <a:xfrm>
            <a:off x="667967" y="676657"/>
            <a:ext cx="11288243" cy="611312"/>
          </a:xfrm>
        </p:spPr>
        <p:txBody>
          <a:bodyPr/>
          <a:lstStyle/>
          <a:p>
            <a:r>
              <a:rPr lang="en-IN" dirty="0"/>
              <a:t>Better prompts result in better diagrams for your future app, for sure there is room for improvement</a:t>
            </a:r>
            <a:br>
              <a:rPr lang="en-IN" dirty="0"/>
            </a:br>
            <a:r>
              <a:rPr lang="en-IN" dirty="0"/>
              <a:t>*play video</a:t>
            </a:r>
          </a:p>
        </p:txBody>
      </p:sp>
      <p:pic>
        <p:nvPicPr>
          <p:cNvPr id="8" name="2024-03-08_11h35_02">
            <a:hlinkClick r:id="" action="ppaction://media"/>
            <a:extLst>
              <a:ext uri="{FF2B5EF4-FFF2-40B4-BE49-F238E27FC236}">
                <a16:creationId xmlns:a16="http://schemas.microsoft.com/office/drawing/2014/main" id="{24C7776F-5363-DBCA-4F24-636FC4B67CFA}"/>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6"/>
          <a:stretch>
            <a:fillRect/>
          </a:stretch>
        </p:blipFill>
        <p:spPr>
          <a:xfrm>
            <a:off x="738545" y="1287968"/>
            <a:ext cx="9699418" cy="4591959"/>
          </a:xfrm>
        </p:spPr>
      </p:pic>
    </p:spTree>
    <p:extLst>
      <p:ext uri="{BB962C8B-B14F-4D97-AF65-F5344CB8AC3E}">
        <p14:creationId xmlns:p14="http://schemas.microsoft.com/office/powerpoint/2010/main" val="211322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A08AF-07BD-4827-2C93-3CF3E4664AE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F105B2-8241-FAE7-0093-0118322320DF}"/>
              </a:ext>
            </a:extLst>
          </p:cNvPr>
          <p:cNvSpPr>
            <a:spLocks noGrp="1"/>
          </p:cNvSpPr>
          <p:nvPr>
            <p:ph type="body" sz="quarter" idx="10"/>
          </p:nvPr>
        </p:nvSpPr>
        <p:spPr>
          <a:xfrm>
            <a:off x="514709" y="6283352"/>
            <a:ext cx="10854001" cy="498475"/>
          </a:xfrm>
        </p:spPr>
        <p:txBody>
          <a:bodyPr/>
          <a:lstStyle/>
          <a:p>
            <a:r>
              <a:rPr lang="en-IN" dirty="0">
                <a:hlinkClick r:id="rId4"/>
              </a:rPr>
              <a:t>https://github.com/geohot</a:t>
            </a:r>
            <a:r>
              <a:rPr lang="en-IN" dirty="0"/>
              <a:t> </a:t>
            </a:r>
            <a:br>
              <a:rPr lang="en-IN" dirty="0"/>
            </a:br>
            <a:r>
              <a:rPr lang="en-IN" dirty="0"/>
              <a:t>George </a:t>
            </a:r>
            <a:r>
              <a:rPr lang="en-IN" dirty="0" err="1"/>
              <a:t>Hotz</a:t>
            </a:r>
            <a:r>
              <a:rPr lang="en-IN" dirty="0"/>
              <a:t> -</a:t>
            </a:r>
            <a:r>
              <a:rPr lang="en-IN" dirty="0" err="1"/>
              <a:t>commaai</a:t>
            </a:r>
            <a:endParaRPr lang="en-IN" dirty="0"/>
          </a:p>
        </p:txBody>
      </p:sp>
      <p:sp>
        <p:nvSpPr>
          <p:cNvPr id="5" name="Title 4">
            <a:extLst>
              <a:ext uri="{FF2B5EF4-FFF2-40B4-BE49-F238E27FC236}">
                <a16:creationId xmlns:a16="http://schemas.microsoft.com/office/drawing/2014/main" id="{48A4E373-0FA2-D1AB-D70F-7EA0F044B2A4}"/>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662F5F84-816A-6BC0-46EE-85D28AF29F39}"/>
              </a:ext>
            </a:extLst>
          </p:cNvPr>
          <p:cNvSpPr>
            <a:spLocks noGrp="1"/>
          </p:cNvSpPr>
          <p:nvPr>
            <p:ph type="body" sz="quarter" idx="29"/>
          </p:nvPr>
        </p:nvSpPr>
        <p:spPr/>
        <p:txBody>
          <a:bodyPr/>
          <a:lstStyle/>
          <a:p>
            <a:endParaRPr lang="en-IN" dirty="0"/>
          </a:p>
        </p:txBody>
      </p:sp>
      <p:pic>
        <p:nvPicPr>
          <p:cNvPr id="8" name="2024-02-14_09h56_19">
            <a:hlinkClick r:id="" action="ppaction://media"/>
            <a:extLst>
              <a:ext uri="{FF2B5EF4-FFF2-40B4-BE49-F238E27FC236}">
                <a16:creationId xmlns:a16="http://schemas.microsoft.com/office/drawing/2014/main" id="{46F0A6DD-79CF-F0B8-17AD-68263A11CDAA}"/>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5"/>
          <a:stretch>
            <a:fillRect/>
          </a:stretch>
        </p:blipFill>
        <p:spPr>
          <a:xfrm>
            <a:off x="511568" y="481125"/>
            <a:ext cx="9898830" cy="5444802"/>
          </a:xfrm>
        </p:spPr>
      </p:pic>
      <p:sp>
        <p:nvSpPr>
          <p:cNvPr id="10" name="TextBox 9">
            <a:extLst>
              <a:ext uri="{FF2B5EF4-FFF2-40B4-BE49-F238E27FC236}">
                <a16:creationId xmlns:a16="http://schemas.microsoft.com/office/drawing/2014/main" id="{D58EC073-C6E0-4A44-9198-0E75368E4417}"/>
              </a:ext>
            </a:extLst>
          </p:cNvPr>
          <p:cNvSpPr txBox="1"/>
          <p:nvPr/>
        </p:nvSpPr>
        <p:spPr>
          <a:xfrm>
            <a:off x="514709" y="71928"/>
            <a:ext cx="6097508" cy="369332"/>
          </a:xfrm>
          <a:prstGeom prst="rect">
            <a:avLst/>
          </a:prstGeom>
          <a:noFill/>
        </p:spPr>
        <p:txBody>
          <a:bodyPr wrap="square">
            <a:spAutoFit/>
          </a:bodyPr>
          <a:lstStyle/>
          <a:p>
            <a:r>
              <a:rPr lang="en-IN" dirty="0"/>
              <a:t>*play video</a:t>
            </a:r>
            <a:endParaRPr lang="en-US" dirty="0"/>
          </a:p>
        </p:txBody>
      </p:sp>
    </p:spTree>
    <p:extLst>
      <p:ext uri="{BB962C8B-B14F-4D97-AF65-F5344CB8AC3E}">
        <p14:creationId xmlns:p14="http://schemas.microsoft.com/office/powerpoint/2010/main" val="136222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96FBA-6F0D-9314-4EAD-97CA2485D27B}"/>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B9B7CD52-0638-1013-44A6-284BCA938272}"/>
              </a:ext>
            </a:extLst>
          </p:cNvPr>
          <p:cNvSpPr>
            <a:spLocks noGrp="1"/>
          </p:cNvSpPr>
          <p:nvPr>
            <p:ph sz="quarter" idx="11"/>
          </p:nvPr>
        </p:nvSpPr>
        <p:spPr>
          <a:xfrm>
            <a:off x="626398" y="2435857"/>
            <a:ext cx="10854000" cy="3937313"/>
          </a:xfrm>
        </p:spPr>
        <p:txBody>
          <a:bodyPr/>
          <a:lstStyle/>
          <a:p>
            <a:r>
              <a:rPr lang="en-GB" b="0" i="0" dirty="0" err="1">
                <a:solidFill>
                  <a:srgbClr val="0D0D0D"/>
                </a:solidFill>
                <a:effectLst/>
                <a:latin typeface="Söhne"/>
              </a:rPr>
              <a:t>TestRigor</a:t>
            </a:r>
            <a:r>
              <a:rPr lang="en-GB" b="0" i="0" dirty="0">
                <a:solidFill>
                  <a:srgbClr val="0D0D0D"/>
                </a:solidFill>
                <a:effectLst/>
                <a:latin typeface="Söhne"/>
              </a:rPr>
              <a:t> is a test automation tool that utilizes AI to simplify the test automation process</a:t>
            </a:r>
            <a:r>
              <a:rPr lang="en-GB" dirty="0">
                <a:solidFill>
                  <a:srgbClr val="0D0D0D"/>
                </a:solidFill>
                <a:latin typeface="Söhne"/>
              </a:rPr>
              <a:t>.</a:t>
            </a:r>
          </a:p>
          <a:p>
            <a:pPr marL="0" indent="0">
              <a:buNone/>
            </a:pPr>
            <a:endParaRPr lang="en-GB" dirty="0">
              <a:solidFill>
                <a:srgbClr val="0D0D0D"/>
              </a:solidFill>
              <a:latin typeface="Söhne"/>
            </a:endParaRPr>
          </a:p>
          <a:p>
            <a:r>
              <a:rPr lang="en-GB" dirty="0"/>
              <a:t>Is a tool who incorporate all stages: test cases generation, test execution and test reporting, compared to other tools which targets only one stage of these.</a:t>
            </a:r>
          </a:p>
          <a:p>
            <a:pPr marL="0" indent="0">
              <a:buNone/>
            </a:pPr>
            <a:endParaRPr lang="en-IN" dirty="0"/>
          </a:p>
        </p:txBody>
      </p:sp>
      <p:sp>
        <p:nvSpPr>
          <p:cNvPr id="15" name="Text Placeholder 14">
            <a:extLst>
              <a:ext uri="{FF2B5EF4-FFF2-40B4-BE49-F238E27FC236}">
                <a16:creationId xmlns:a16="http://schemas.microsoft.com/office/drawing/2014/main" id="{8BFEE3C8-5732-F860-2F93-D89C9E3E82C6}"/>
              </a:ext>
            </a:extLst>
          </p:cNvPr>
          <p:cNvSpPr>
            <a:spLocks noGrp="1"/>
          </p:cNvSpPr>
          <p:nvPr>
            <p:ph type="body" sz="quarter" idx="10"/>
          </p:nvPr>
        </p:nvSpPr>
        <p:spPr/>
        <p:txBody>
          <a:bodyPr/>
          <a:lstStyle/>
          <a:p>
            <a:r>
              <a:rPr lang="en-IN" dirty="0">
                <a:hlinkClick r:id="rId2"/>
              </a:rPr>
              <a:t>https://testrigor.com/</a:t>
            </a:r>
            <a:r>
              <a:rPr lang="en-IN" dirty="0"/>
              <a:t> </a:t>
            </a:r>
          </a:p>
        </p:txBody>
      </p:sp>
      <p:sp>
        <p:nvSpPr>
          <p:cNvPr id="5" name="Title 4">
            <a:extLst>
              <a:ext uri="{FF2B5EF4-FFF2-40B4-BE49-F238E27FC236}">
                <a16:creationId xmlns:a16="http://schemas.microsoft.com/office/drawing/2014/main" id="{6B5D0FB8-57BA-51D8-C1CE-4B6D9862890D}"/>
              </a:ext>
            </a:extLst>
          </p:cNvPr>
          <p:cNvSpPr>
            <a:spLocks noGrp="1"/>
          </p:cNvSpPr>
          <p:nvPr>
            <p:ph type="title"/>
          </p:nvPr>
        </p:nvSpPr>
        <p:spPr>
          <a:xfrm>
            <a:off x="626398" y="484830"/>
            <a:ext cx="9623388" cy="857533"/>
          </a:xfrm>
        </p:spPr>
        <p:txBody>
          <a:bodyPr/>
          <a:lstStyle/>
          <a:p>
            <a:r>
              <a:rPr lang="en-IN" dirty="0"/>
              <a:t>Test Automation</a:t>
            </a:r>
            <a:br>
              <a:rPr lang="en-IN" dirty="0"/>
            </a:b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A9E9C06B-8750-93F2-9394-20DE71FE8670}"/>
              </a:ext>
            </a:extLst>
          </p:cNvPr>
          <p:cNvSpPr>
            <a:spLocks noGrp="1"/>
          </p:cNvSpPr>
          <p:nvPr>
            <p:ph type="body" sz="quarter" idx="29"/>
          </p:nvPr>
        </p:nvSpPr>
        <p:spPr/>
        <p:txBody>
          <a:bodyPr/>
          <a:lstStyle/>
          <a:p>
            <a:r>
              <a:rPr lang="en-IN" dirty="0"/>
              <a:t>Tools</a:t>
            </a:r>
          </a:p>
        </p:txBody>
      </p:sp>
      <p:pic>
        <p:nvPicPr>
          <p:cNvPr id="2" name="Picture 2" descr="AI-Based Test Automation Tool [2024] - testRigor Software Testing">
            <a:extLst>
              <a:ext uri="{FF2B5EF4-FFF2-40B4-BE49-F238E27FC236}">
                <a16:creationId xmlns:a16="http://schemas.microsoft.com/office/drawing/2014/main" id="{76FB3CB9-CEA4-A18F-BBF5-32D1A1E63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3901" y="1434269"/>
            <a:ext cx="3918804" cy="90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6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8CFD-AF69-752F-7CA5-50AD1FCBA144}"/>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06223980-9CB6-87BF-F6A2-BFD7EDB26267}"/>
              </a:ext>
            </a:extLst>
          </p:cNvPr>
          <p:cNvSpPr>
            <a:spLocks noGrp="1"/>
          </p:cNvSpPr>
          <p:nvPr>
            <p:ph sz="quarter" idx="11"/>
          </p:nvPr>
        </p:nvSpPr>
        <p:spPr>
          <a:xfrm>
            <a:off x="626398" y="1892118"/>
            <a:ext cx="10854000" cy="3937313"/>
          </a:xfrm>
        </p:spPr>
        <p:txBody>
          <a:bodyPr>
            <a:normAutofit fontScale="62500" lnSpcReduction="20000"/>
          </a:bodyPr>
          <a:lstStyle/>
          <a:p>
            <a:pPr algn="l"/>
            <a:r>
              <a:rPr lang="en-GB" b="0" i="0" dirty="0">
                <a:solidFill>
                  <a:srgbClr val="0D0D0D"/>
                </a:solidFill>
                <a:effectLst/>
                <a:latin typeface="+mj-lt"/>
              </a:rPr>
              <a:t>Here are some reasons why someone might consider choosing </a:t>
            </a:r>
            <a:r>
              <a:rPr lang="en-GB" b="0" i="0" dirty="0" err="1">
                <a:solidFill>
                  <a:srgbClr val="0D0D0D"/>
                </a:solidFill>
                <a:effectLst/>
                <a:latin typeface="+mj-lt"/>
              </a:rPr>
              <a:t>TestRigor</a:t>
            </a:r>
            <a:r>
              <a:rPr lang="en-GB" b="0" i="0" dirty="0">
                <a:solidFill>
                  <a:srgbClr val="0D0D0D"/>
                </a:solidFill>
                <a:effectLst/>
                <a:latin typeface="+mj-lt"/>
              </a:rPr>
              <a:t> over other test automation tools:</a:t>
            </a:r>
          </a:p>
          <a:p>
            <a:pPr marL="0" indent="0" algn="l">
              <a:buNone/>
            </a:pPr>
            <a:endParaRPr lang="en-GB" b="0" i="0" dirty="0">
              <a:solidFill>
                <a:srgbClr val="0D0D0D"/>
              </a:solidFill>
              <a:effectLst/>
              <a:latin typeface="+mj-lt"/>
            </a:endParaRPr>
          </a:p>
          <a:p>
            <a:pPr algn="l">
              <a:buFont typeface="+mj-lt"/>
              <a:buAutoNum type="arabicPeriod"/>
            </a:pPr>
            <a:r>
              <a:rPr lang="en-GB" b="1" i="0" dirty="0">
                <a:solidFill>
                  <a:srgbClr val="0D0D0D"/>
                </a:solidFill>
                <a:effectLst/>
                <a:latin typeface="+mj-lt"/>
              </a:rPr>
              <a:t>AI-Powered Script Generation:</a:t>
            </a:r>
            <a:endParaRPr lang="en-GB" b="0" i="0" dirty="0">
              <a:solidFill>
                <a:srgbClr val="0D0D0D"/>
              </a:solidFill>
              <a:effectLst/>
              <a:latin typeface="+mj-lt"/>
            </a:endParaRPr>
          </a:p>
          <a:p>
            <a:pPr marL="457200" lvl="1" indent="0" algn="l">
              <a:buNone/>
            </a:pPr>
            <a:r>
              <a:rPr lang="en-GB" b="0" i="0" dirty="0">
                <a:solidFill>
                  <a:srgbClr val="0D0D0D"/>
                </a:solidFill>
                <a:effectLst/>
                <a:latin typeface="+mn-lt"/>
              </a:rPr>
              <a:t>This can potentially speed up the test automation process, especially for teams or individuals who may not have extensive programming knowledge.</a:t>
            </a:r>
          </a:p>
          <a:p>
            <a:pPr algn="l">
              <a:buFont typeface="+mj-lt"/>
              <a:buAutoNum type="arabicPeriod"/>
            </a:pPr>
            <a:r>
              <a:rPr lang="en-GB" b="1" i="0" dirty="0">
                <a:solidFill>
                  <a:srgbClr val="0D0D0D"/>
                </a:solidFill>
                <a:effectLst/>
                <a:latin typeface="+mj-lt"/>
              </a:rPr>
              <a:t>Codeless or Low-Code Approach:</a:t>
            </a:r>
            <a:endParaRPr lang="en-GB" b="0" i="0" dirty="0">
              <a:solidFill>
                <a:srgbClr val="0D0D0D"/>
              </a:solidFill>
              <a:effectLst/>
              <a:latin typeface="+mj-lt"/>
            </a:endParaRPr>
          </a:p>
          <a:p>
            <a:pPr marL="457200" lvl="1" indent="0" algn="l">
              <a:buNone/>
            </a:pPr>
            <a:r>
              <a:rPr lang="en-GB" b="0" i="0" dirty="0">
                <a:solidFill>
                  <a:srgbClr val="0D0D0D"/>
                </a:solidFill>
                <a:effectLst/>
                <a:latin typeface="+mn-lt"/>
              </a:rPr>
              <a:t>Tests can be created and maintained without </a:t>
            </a:r>
            <a:r>
              <a:rPr lang="en-GB" dirty="0">
                <a:solidFill>
                  <a:srgbClr val="0D0D0D"/>
                </a:solidFill>
                <a:latin typeface="+mn-lt"/>
              </a:rPr>
              <a:t>delving deeply into scripting.</a:t>
            </a:r>
            <a:endParaRPr lang="en-GB" b="0" i="0" dirty="0">
              <a:solidFill>
                <a:srgbClr val="0D0D0D"/>
              </a:solidFill>
              <a:effectLst/>
              <a:latin typeface="+mn-lt"/>
            </a:endParaRPr>
          </a:p>
          <a:p>
            <a:pPr algn="l">
              <a:buFont typeface="+mj-lt"/>
              <a:buAutoNum type="arabicPeriod"/>
            </a:pPr>
            <a:r>
              <a:rPr lang="en-GB" b="1" i="0" dirty="0">
                <a:solidFill>
                  <a:srgbClr val="0D0D0D"/>
                </a:solidFill>
                <a:effectLst/>
                <a:latin typeface="+mj-lt"/>
              </a:rPr>
              <a:t>Dynamic Element Recognition:</a:t>
            </a:r>
            <a:endParaRPr lang="en-GB" b="0" i="0" dirty="0">
              <a:solidFill>
                <a:srgbClr val="0D0D0D"/>
              </a:solidFill>
              <a:effectLst/>
              <a:latin typeface="+mj-lt"/>
            </a:endParaRPr>
          </a:p>
          <a:p>
            <a:pPr marL="457200" lvl="1" indent="0" algn="l">
              <a:buNone/>
            </a:pPr>
            <a:r>
              <a:rPr lang="en-GB" b="0" i="0" dirty="0">
                <a:solidFill>
                  <a:srgbClr val="0D0D0D"/>
                </a:solidFill>
                <a:effectLst/>
                <a:latin typeface="+mn-lt"/>
              </a:rPr>
              <a:t>This can be beneficial in scenarios where web applications frequently have changes in their user interface.</a:t>
            </a:r>
            <a:endParaRPr lang="en-GB" dirty="0">
              <a:solidFill>
                <a:srgbClr val="0D0D0D"/>
              </a:solidFill>
              <a:latin typeface="+mn-lt"/>
            </a:endParaRPr>
          </a:p>
          <a:p>
            <a:pPr marL="285750" indent="-285750">
              <a:buFont typeface="+mj-lt"/>
              <a:buAutoNum type="arabicPeriod"/>
            </a:pPr>
            <a:r>
              <a:rPr lang="en-GB" b="1" i="0" dirty="0">
                <a:solidFill>
                  <a:srgbClr val="0D0D0D"/>
                </a:solidFill>
                <a:effectLst/>
                <a:latin typeface="+mj-lt"/>
              </a:rPr>
              <a:t>Natural Language Processing (NLP):</a:t>
            </a:r>
            <a:endParaRPr lang="en-GB" b="0" i="0" dirty="0">
              <a:solidFill>
                <a:srgbClr val="0D0D0D"/>
              </a:solidFill>
              <a:effectLst/>
              <a:latin typeface="+mj-lt"/>
            </a:endParaRPr>
          </a:p>
          <a:p>
            <a:pPr marL="457200" lvl="1" indent="0" algn="l">
              <a:buNone/>
            </a:pPr>
            <a:r>
              <a:rPr lang="en-GB" b="0" i="0" dirty="0">
                <a:solidFill>
                  <a:srgbClr val="0D0D0D"/>
                </a:solidFill>
                <a:effectLst/>
                <a:latin typeface="+mn-lt"/>
              </a:rPr>
              <a:t>The incorporation of natural language processing in </a:t>
            </a:r>
            <a:r>
              <a:rPr lang="en-GB" b="0" i="0" dirty="0" err="1">
                <a:solidFill>
                  <a:srgbClr val="0D0D0D"/>
                </a:solidFill>
                <a:effectLst/>
                <a:latin typeface="+mn-lt"/>
              </a:rPr>
              <a:t>TestRigor</a:t>
            </a:r>
            <a:r>
              <a:rPr lang="en-GB" b="0" i="0" dirty="0">
                <a:solidFill>
                  <a:srgbClr val="0D0D0D"/>
                </a:solidFill>
                <a:effectLst/>
                <a:latin typeface="+mn-lt"/>
              </a:rPr>
              <a:t> might make it easier for users to express test scenarios in a human-readable format</a:t>
            </a:r>
            <a:r>
              <a:rPr lang="en-GB" dirty="0">
                <a:solidFill>
                  <a:srgbClr val="0D0D0D"/>
                </a:solidFill>
                <a:latin typeface="+mn-lt"/>
              </a:rPr>
              <a:t>.</a:t>
            </a:r>
          </a:p>
          <a:p>
            <a:pPr marL="285750" indent="-285750">
              <a:buFont typeface="+mj-lt"/>
              <a:buAutoNum type="arabicPeriod"/>
            </a:pPr>
            <a:r>
              <a:rPr lang="en-GB" b="1" i="0" dirty="0">
                <a:solidFill>
                  <a:srgbClr val="0D0D0D"/>
                </a:solidFill>
                <a:effectLst/>
                <a:latin typeface="+mj-lt"/>
              </a:rPr>
              <a:t>Cross-Browser Testing:</a:t>
            </a:r>
            <a:endParaRPr lang="en-GB" b="0" i="0" dirty="0">
              <a:solidFill>
                <a:srgbClr val="0D0D0D"/>
              </a:solidFill>
              <a:effectLst/>
              <a:latin typeface="+mj-lt"/>
            </a:endParaRPr>
          </a:p>
          <a:p>
            <a:pPr marL="457200" lvl="1" indent="0" algn="l">
              <a:buNone/>
            </a:pPr>
            <a:r>
              <a:rPr lang="en-GB" b="0" i="0" dirty="0" err="1">
                <a:solidFill>
                  <a:srgbClr val="0D0D0D"/>
                </a:solidFill>
                <a:effectLst/>
                <a:latin typeface="+mn-lt"/>
              </a:rPr>
              <a:t>TestRigor's</a:t>
            </a:r>
            <a:r>
              <a:rPr lang="en-GB" b="0" i="0" dirty="0">
                <a:solidFill>
                  <a:srgbClr val="0D0D0D"/>
                </a:solidFill>
                <a:effectLst/>
                <a:latin typeface="+mn-lt"/>
              </a:rPr>
              <a:t> support for cross-browser testing can be advantageous</a:t>
            </a:r>
            <a:r>
              <a:rPr lang="en-GB" dirty="0">
                <a:solidFill>
                  <a:srgbClr val="0D0D0D"/>
                </a:solidFill>
                <a:latin typeface="+mn-lt"/>
              </a:rPr>
              <a:t> if the app need to run in multiple browsers.</a:t>
            </a:r>
            <a:endParaRPr lang="en-GB" b="0" i="0" dirty="0">
              <a:solidFill>
                <a:srgbClr val="0D0D0D"/>
              </a:solidFill>
              <a:effectLst/>
              <a:latin typeface="+mn-lt"/>
            </a:endParaRPr>
          </a:p>
          <a:p>
            <a:pPr algn="l">
              <a:buFont typeface="+mj-lt"/>
              <a:buAutoNum type="arabicPeriod"/>
            </a:pPr>
            <a:r>
              <a:rPr lang="en-GB" b="1" i="0" dirty="0">
                <a:solidFill>
                  <a:srgbClr val="0D0D0D"/>
                </a:solidFill>
                <a:effectLst/>
                <a:latin typeface="+mj-lt"/>
              </a:rPr>
              <a:t>Integration with CI/CD Pipelines:</a:t>
            </a:r>
            <a:endParaRPr lang="en-GB" b="0" i="0" dirty="0">
              <a:solidFill>
                <a:srgbClr val="0D0D0D"/>
              </a:solidFill>
              <a:effectLst/>
              <a:latin typeface="+mj-lt"/>
            </a:endParaRPr>
          </a:p>
          <a:p>
            <a:pPr marL="457200" lvl="1" indent="0" algn="l">
              <a:buNone/>
            </a:pPr>
            <a:r>
              <a:rPr lang="en-GB" b="0" i="0" dirty="0" err="1">
                <a:solidFill>
                  <a:srgbClr val="0D0D0D"/>
                </a:solidFill>
                <a:effectLst/>
                <a:latin typeface="+mn-lt"/>
              </a:rPr>
              <a:t>TestRigor's</a:t>
            </a:r>
            <a:r>
              <a:rPr lang="en-GB" b="0" i="0" dirty="0">
                <a:solidFill>
                  <a:srgbClr val="0D0D0D"/>
                </a:solidFill>
                <a:effectLst/>
                <a:latin typeface="+mn-lt"/>
              </a:rPr>
              <a:t> integration with CI/CD pipelines allows for the seamless automation of test</a:t>
            </a:r>
            <a:r>
              <a:rPr lang="en-GB" dirty="0">
                <a:solidFill>
                  <a:srgbClr val="0D0D0D"/>
                </a:solidFill>
                <a:latin typeface="+mn-lt"/>
              </a:rPr>
              <a:t>s and </a:t>
            </a:r>
            <a:r>
              <a:rPr lang="en-GB" b="0" i="0" dirty="0">
                <a:solidFill>
                  <a:srgbClr val="0D0D0D"/>
                </a:solidFill>
                <a:effectLst/>
                <a:latin typeface="+mn-lt"/>
              </a:rPr>
              <a:t>promotes a more efficient process</a:t>
            </a:r>
          </a:p>
          <a:p>
            <a:pPr marL="514350" indent="-514350">
              <a:buFont typeface="+mj-lt"/>
              <a:buAutoNum type="arabicPeriod"/>
            </a:pPr>
            <a:r>
              <a:rPr lang="en-GB" b="1" i="0" dirty="0">
                <a:solidFill>
                  <a:srgbClr val="0D0D0D"/>
                </a:solidFill>
                <a:effectLst/>
                <a:latin typeface="+mj-lt"/>
              </a:rPr>
              <a:t>Report Generation and Analytics:</a:t>
            </a:r>
            <a:endParaRPr lang="en-GB" b="0" i="0" dirty="0">
              <a:solidFill>
                <a:srgbClr val="0D0D0D"/>
              </a:solidFill>
              <a:effectLst/>
              <a:latin typeface="+mj-lt"/>
            </a:endParaRPr>
          </a:p>
          <a:p>
            <a:pPr marL="457200" lvl="1" indent="0" algn="l">
              <a:buNone/>
            </a:pPr>
            <a:r>
              <a:rPr lang="en-GB" b="0" i="0" dirty="0">
                <a:solidFill>
                  <a:srgbClr val="0D0D0D"/>
                </a:solidFill>
                <a:effectLst/>
                <a:latin typeface="+mn-lt"/>
              </a:rPr>
              <a:t>Tests reports provided by </a:t>
            </a:r>
            <a:r>
              <a:rPr lang="en-GB" b="0" i="0" dirty="0" err="1">
                <a:solidFill>
                  <a:srgbClr val="0D0D0D"/>
                </a:solidFill>
                <a:effectLst/>
                <a:latin typeface="+mn-lt"/>
              </a:rPr>
              <a:t>TestRigor</a:t>
            </a:r>
            <a:r>
              <a:rPr lang="en-GB" b="0" i="0" dirty="0">
                <a:solidFill>
                  <a:srgbClr val="0D0D0D"/>
                </a:solidFill>
                <a:effectLst/>
                <a:latin typeface="+mn-lt"/>
              </a:rPr>
              <a:t> may assist in tracking test results</a:t>
            </a:r>
            <a:r>
              <a:rPr lang="en-GB" dirty="0">
                <a:solidFill>
                  <a:srgbClr val="0D0D0D"/>
                </a:solidFill>
                <a:latin typeface="+mn-lt"/>
              </a:rPr>
              <a:t> and </a:t>
            </a:r>
            <a:r>
              <a:rPr lang="en-GB" b="0" i="0" dirty="0">
                <a:solidFill>
                  <a:srgbClr val="0D0D0D"/>
                </a:solidFill>
                <a:effectLst/>
                <a:latin typeface="+mn-lt"/>
              </a:rPr>
              <a:t>identifying issue</a:t>
            </a:r>
            <a:r>
              <a:rPr lang="en-GB" dirty="0">
                <a:solidFill>
                  <a:srgbClr val="0D0D0D"/>
                </a:solidFill>
                <a:latin typeface="+mn-lt"/>
              </a:rPr>
              <a:t>s.</a:t>
            </a:r>
            <a:endParaRPr lang="en-GB" dirty="0">
              <a:latin typeface="+mn-lt"/>
            </a:endParaRPr>
          </a:p>
          <a:p>
            <a:pPr marL="0" indent="0">
              <a:buNone/>
            </a:pPr>
            <a:endParaRPr lang="en-IN" dirty="0">
              <a:latin typeface="+mj-lt"/>
            </a:endParaRPr>
          </a:p>
        </p:txBody>
      </p:sp>
      <p:sp>
        <p:nvSpPr>
          <p:cNvPr id="15" name="Text Placeholder 14">
            <a:extLst>
              <a:ext uri="{FF2B5EF4-FFF2-40B4-BE49-F238E27FC236}">
                <a16:creationId xmlns:a16="http://schemas.microsoft.com/office/drawing/2014/main" id="{E0378F88-D698-0C51-8328-1643FA6B96EE}"/>
              </a:ext>
            </a:extLst>
          </p:cNvPr>
          <p:cNvSpPr>
            <a:spLocks noGrp="1"/>
          </p:cNvSpPr>
          <p:nvPr>
            <p:ph type="body" sz="quarter" idx="10"/>
          </p:nvPr>
        </p:nvSpPr>
        <p:spPr/>
        <p:txBody>
          <a:bodyPr/>
          <a:lstStyle/>
          <a:p>
            <a:r>
              <a:rPr lang="en-IN" dirty="0">
                <a:hlinkClick r:id="rId2"/>
              </a:rPr>
              <a:t>https://testrigor.com/</a:t>
            </a:r>
            <a:r>
              <a:rPr lang="en-IN" dirty="0"/>
              <a:t> </a:t>
            </a:r>
          </a:p>
        </p:txBody>
      </p:sp>
      <p:sp>
        <p:nvSpPr>
          <p:cNvPr id="5" name="Title 4">
            <a:extLst>
              <a:ext uri="{FF2B5EF4-FFF2-40B4-BE49-F238E27FC236}">
                <a16:creationId xmlns:a16="http://schemas.microsoft.com/office/drawing/2014/main" id="{8D13749E-0146-3B5A-22FD-8A3316AB9EB7}"/>
              </a:ext>
            </a:extLst>
          </p:cNvPr>
          <p:cNvSpPr>
            <a:spLocks noGrp="1"/>
          </p:cNvSpPr>
          <p:nvPr>
            <p:ph type="title"/>
          </p:nvPr>
        </p:nvSpPr>
        <p:spPr>
          <a:xfrm>
            <a:off x="626398" y="484830"/>
            <a:ext cx="9623388" cy="857533"/>
          </a:xfrm>
        </p:spPr>
        <p:txBody>
          <a:bodyPr/>
          <a:lstStyle/>
          <a:p>
            <a:r>
              <a:rPr lang="en-IN" dirty="0"/>
              <a:t>Test Automation</a:t>
            </a:r>
            <a:br>
              <a:rPr lang="en-IN" dirty="0"/>
            </a:b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AF20B0C2-94AF-4F45-A1C2-C6311DD47C1D}"/>
              </a:ext>
            </a:extLst>
          </p:cNvPr>
          <p:cNvSpPr>
            <a:spLocks noGrp="1"/>
          </p:cNvSpPr>
          <p:nvPr>
            <p:ph type="body" sz="quarter" idx="29"/>
          </p:nvPr>
        </p:nvSpPr>
        <p:spPr/>
        <p:txBody>
          <a:bodyPr/>
          <a:lstStyle/>
          <a:p>
            <a:r>
              <a:rPr lang="en-IN" dirty="0"/>
              <a:t>Tools</a:t>
            </a:r>
          </a:p>
        </p:txBody>
      </p:sp>
    </p:spTree>
    <p:extLst>
      <p:ext uri="{BB962C8B-B14F-4D97-AF65-F5344CB8AC3E}">
        <p14:creationId xmlns:p14="http://schemas.microsoft.com/office/powerpoint/2010/main" val="886886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C84F8-E6AA-AFEB-FA29-8064F3D74F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FF641F4-CA24-975B-7BD1-F08BCC1563C4}"/>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057AA9D0-C477-EB6C-93D2-EFAB075CFF45}"/>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4A2A2C91-49B7-1595-B29C-39AE515DCCC8}"/>
              </a:ext>
            </a:extLst>
          </p:cNvPr>
          <p:cNvSpPr>
            <a:spLocks noGrp="1"/>
          </p:cNvSpPr>
          <p:nvPr>
            <p:ph type="body" sz="quarter" idx="29"/>
          </p:nvPr>
        </p:nvSpPr>
        <p:spPr/>
        <p:txBody>
          <a:bodyPr/>
          <a:lstStyle/>
          <a:p>
            <a:endParaRPr lang="en-IN" dirty="0"/>
          </a:p>
        </p:txBody>
      </p:sp>
      <p:sp>
        <p:nvSpPr>
          <p:cNvPr id="8" name="Content Placeholder 7">
            <a:extLst>
              <a:ext uri="{FF2B5EF4-FFF2-40B4-BE49-F238E27FC236}">
                <a16:creationId xmlns:a16="http://schemas.microsoft.com/office/drawing/2014/main" id="{2E42D8C2-5E59-5E18-8559-1395C3D1C869}"/>
              </a:ext>
            </a:extLst>
          </p:cNvPr>
          <p:cNvSpPr>
            <a:spLocks noGrp="1"/>
          </p:cNvSpPr>
          <p:nvPr>
            <p:ph sz="quarter" idx="11"/>
          </p:nvPr>
        </p:nvSpPr>
        <p:spPr/>
        <p:txBody>
          <a:bodyPr/>
          <a:lstStyle/>
          <a:p>
            <a:endParaRPr lang="en-US"/>
          </a:p>
        </p:txBody>
      </p:sp>
      <p:pic>
        <p:nvPicPr>
          <p:cNvPr id="6" name="Content Placeholder 4">
            <a:extLst>
              <a:ext uri="{FF2B5EF4-FFF2-40B4-BE49-F238E27FC236}">
                <a16:creationId xmlns:a16="http://schemas.microsoft.com/office/drawing/2014/main" id="{C1BDAB55-7BD6-77BB-31F4-CF5E94772E4E}"/>
              </a:ext>
            </a:extLst>
          </p:cNvPr>
          <p:cNvPicPr>
            <a:picLocks noChangeAspect="1"/>
          </p:cNvPicPr>
          <p:nvPr/>
        </p:nvPicPr>
        <p:blipFill>
          <a:blip r:embed="rId2"/>
          <a:stretch>
            <a:fillRect/>
          </a:stretch>
        </p:blipFill>
        <p:spPr>
          <a:xfrm>
            <a:off x="0" y="481125"/>
            <a:ext cx="12192000" cy="5988686"/>
          </a:xfrm>
          <a:prstGeom prst="rect">
            <a:avLst/>
          </a:prstGeom>
        </p:spPr>
      </p:pic>
    </p:spTree>
    <p:extLst>
      <p:ext uri="{BB962C8B-B14F-4D97-AF65-F5344CB8AC3E}">
        <p14:creationId xmlns:p14="http://schemas.microsoft.com/office/powerpoint/2010/main" val="3412398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113C1-4277-B818-1E18-D2BF14B798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AA059FE-9AEA-C552-77B9-817C42FA7BA9}"/>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D1AA002D-1DE9-2EC6-2CB5-70122AA17192}"/>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B511BBAD-7106-055C-3C7D-DA89D7D64F91}"/>
              </a:ext>
            </a:extLst>
          </p:cNvPr>
          <p:cNvSpPr>
            <a:spLocks noGrp="1"/>
          </p:cNvSpPr>
          <p:nvPr>
            <p:ph type="body" sz="quarter" idx="29"/>
          </p:nvPr>
        </p:nvSpPr>
        <p:spPr/>
        <p:txBody>
          <a:bodyPr/>
          <a:lstStyle/>
          <a:p>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D894ADE4-51FF-7953-ECDE-F4914B8BFE69}"/>
              </a:ext>
            </a:extLst>
          </p:cNvPr>
          <p:cNvPicPr>
            <a:picLocks noGrp="1" noChangeAspect="1"/>
          </p:cNvPicPr>
          <p:nvPr>
            <p:ph sz="quarter" idx="11"/>
          </p:nvPr>
        </p:nvPicPr>
        <p:blipFill>
          <a:blip r:embed="rId2"/>
          <a:stretch>
            <a:fillRect/>
          </a:stretch>
        </p:blipFill>
        <p:spPr>
          <a:xfrm>
            <a:off x="383306" y="318798"/>
            <a:ext cx="11110080" cy="6324261"/>
          </a:xfrm>
        </p:spPr>
      </p:pic>
    </p:spTree>
    <p:extLst>
      <p:ext uri="{BB962C8B-B14F-4D97-AF65-F5344CB8AC3E}">
        <p14:creationId xmlns:p14="http://schemas.microsoft.com/office/powerpoint/2010/main" val="92236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727FF-F215-6E1E-F2A8-416E0617247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3B5A319-C22B-3414-D72F-8FE32FB3BC1C}"/>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5F40FE4C-A4FC-EB9B-CC9D-599003EF39B4}"/>
              </a:ext>
            </a:extLst>
          </p:cNvPr>
          <p:cNvSpPr>
            <a:spLocks noGrp="1"/>
          </p:cNvSpPr>
          <p:nvPr>
            <p:ph type="title"/>
          </p:nvPr>
        </p:nvSpPr>
        <p:spPr>
          <a:xfrm>
            <a:off x="154547" y="39483"/>
            <a:ext cx="7490781" cy="488201"/>
          </a:xfrm>
        </p:spPr>
        <p:txBody>
          <a:bodyPr/>
          <a:lstStyle/>
          <a:p>
            <a:r>
              <a:rPr lang="en-US" b="0" dirty="0">
                <a:solidFill>
                  <a:srgbClr val="000000"/>
                </a:solidFill>
                <a:latin typeface="+mj-lt"/>
              </a:rPr>
              <a:t>We summarized everything in this video</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E1A890B9-B2A3-AA4A-D887-8B759EA13498}"/>
              </a:ext>
            </a:extLst>
          </p:cNvPr>
          <p:cNvSpPr>
            <a:spLocks noGrp="1"/>
          </p:cNvSpPr>
          <p:nvPr>
            <p:ph type="body" sz="quarter" idx="29"/>
          </p:nvPr>
        </p:nvSpPr>
        <p:spPr/>
        <p:txBody>
          <a:bodyPr/>
          <a:lstStyle/>
          <a:p>
            <a:endParaRPr lang="en-IN" dirty="0"/>
          </a:p>
        </p:txBody>
      </p:sp>
      <p:pic>
        <p:nvPicPr>
          <p:cNvPr id="3" name="test-mavericks">
            <a:hlinkClick r:id="" action="ppaction://media"/>
            <a:extLst>
              <a:ext uri="{FF2B5EF4-FFF2-40B4-BE49-F238E27FC236}">
                <a16:creationId xmlns:a16="http://schemas.microsoft.com/office/drawing/2014/main" id="{39B40E9A-FB3B-5F8F-358A-F3DF68D27C75}"/>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72653" y="483010"/>
            <a:ext cx="11338839" cy="6330316"/>
          </a:xfrm>
        </p:spPr>
      </p:pic>
    </p:spTree>
    <p:extLst>
      <p:ext uri="{BB962C8B-B14F-4D97-AF65-F5344CB8AC3E}">
        <p14:creationId xmlns:p14="http://schemas.microsoft.com/office/powerpoint/2010/main" val="201840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2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29A0F-215E-1DA4-2B51-FDA52AC956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BFAD5D-E188-25FE-D3DC-350B8169E97F}"/>
              </a:ext>
            </a:extLst>
          </p:cNvPr>
          <p:cNvSpPr>
            <a:spLocks noGrp="1"/>
          </p:cNvSpPr>
          <p:nvPr>
            <p:ph sz="quarter" idx="11"/>
          </p:nvPr>
        </p:nvSpPr>
        <p:spPr>
          <a:xfrm>
            <a:off x="639386" y="2007016"/>
            <a:ext cx="10854000" cy="3832393"/>
          </a:xfrm>
        </p:spPr>
        <p:txBody>
          <a:bodyPr>
            <a:normAutofit fontScale="62500" lnSpcReduction="20000"/>
          </a:bodyPr>
          <a:lstStyle/>
          <a:p>
            <a:r>
              <a:rPr lang="en-US" dirty="0">
                <a:hlinkClick r:id="rId2"/>
              </a:rPr>
              <a:t>https://userdoc.fyi</a:t>
            </a:r>
            <a:r>
              <a:rPr lang="en-US" dirty="0"/>
              <a:t>  - Requirement Analysis</a:t>
            </a:r>
          </a:p>
          <a:p>
            <a:r>
              <a:rPr lang="en-US" dirty="0">
                <a:hlinkClick r:id="rId3"/>
              </a:rPr>
              <a:t>https://www.taskade.com/</a:t>
            </a:r>
            <a:r>
              <a:rPr lang="en-US" dirty="0"/>
              <a:t>  - Project Management and Resource Allocation</a:t>
            </a:r>
          </a:p>
          <a:p>
            <a:r>
              <a:rPr lang="en-US" dirty="0">
                <a:hlinkClick r:id="rId4"/>
              </a:rPr>
              <a:t>https://www.eraser.io</a:t>
            </a:r>
            <a:r>
              <a:rPr lang="en-US" dirty="0"/>
              <a:t>  –Diagrams </a:t>
            </a:r>
          </a:p>
          <a:p>
            <a:r>
              <a:rPr lang="en-US" dirty="0">
                <a:hlinkClick r:id="rId5"/>
              </a:rPr>
              <a:t>https://diagrammingai.com</a:t>
            </a:r>
            <a:r>
              <a:rPr lang="en-US" dirty="0"/>
              <a:t>  - Diagrams</a:t>
            </a:r>
          </a:p>
          <a:p>
            <a:r>
              <a:rPr lang="en-US" dirty="0">
                <a:hlinkClick r:id="rId6"/>
              </a:rPr>
              <a:t>https://www.builder.io/</a:t>
            </a:r>
            <a:r>
              <a:rPr lang="en-US" dirty="0"/>
              <a:t>  -UI /UX</a:t>
            </a:r>
          </a:p>
          <a:p>
            <a:r>
              <a:rPr lang="en-US" dirty="0">
                <a:hlinkClick r:id="rId7"/>
              </a:rPr>
              <a:t>https://www.figma.com/community/plugin/1149380850484102424</a:t>
            </a:r>
            <a:r>
              <a:rPr lang="en-US" dirty="0"/>
              <a:t>   -UI /UX</a:t>
            </a:r>
          </a:p>
          <a:p>
            <a:r>
              <a:rPr lang="en-US" dirty="0">
                <a:hlinkClick r:id="rId8"/>
              </a:rPr>
              <a:t>https://buildship.com/</a:t>
            </a:r>
            <a:r>
              <a:rPr lang="en-US" dirty="0"/>
              <a:t>  - Low-code Backend Builder</a:t>
            </a:r>
          </a:p>
          <a:p>
            <a:r>
              <a:rPr lang="en-US" dirty="0">
                <a:hlinkClick r:id="rId9"/>
              </a:rPr>
              <a:t>https://goteleport.com/</a:t>
            </a:r>
            <a:r>
              <a:rPr lang="en-US" dirty="0"/>
              <a:t>   -Infrastructure, Build, and Deployment Automation &amp; Monitoring</a:t>
            </a:r>
          </a:p>
          <a:p>
            <a:r>
              <a:rPr lang="en-US" dirty="0">
                <a:hlinkClick r:id="rId10"/>
              </a:rPr>
              <a:t>https://testrigor.com/</a:t>
            </a:r>
            <a:r>
              <a:rPr lang="en-US" dirty="0"/>
              <a:t>  - Test Automation and QA"</a:t>
            </a:r>
          </a:p>
          <a:p>
            <a:r>
              <a:rPr lang="en-US" dirty="0">
                <a:hlinkClick r:id="rId11"/>
              </a:rPr>
              <a:t>https://topai.tools/</a:t>
            </a:r>
            <a:r>
              <a:rPr lang="en-US" dirty="0"/>
              <a:t>  - A plethora of new tools</a:t>
            </a:r>
          </a:p>
          <a:p>
            <a:r>
              <a:rPr lang="en-US" dirty="0">
                <a:hlinkClick r:id="rId12"/>
              </a:rPr>
              <a:t>https://huggingface.co/datasets</a:t>
            </a:r>
            <a:r>
              <a:rPr lang="en-US" dirty="0"/>
              <a:t> - Inspiration</a:t>
            </a:r>
          </a:p>
          <a:p>
            <a:r>
              <a:rPr lang="en-US" dirty="0">
                <a:hlinkClick r:id="rId13"/>
              </a:rPr>
              <a:t>https://substack.com/profile/40374701-vesa-alexandru</a:t>
            </a:r>
            <a:r>
              <a:rPr lang="en-US" dirty="0"/>
              <a:t>   AI tips and tricks</a:t>
            </a:r>
          </a:p>
          <a:p>
            <a:r>
              <a:rPr lang="en-US" dirty="0">
                <a:hlinkClick r:id="rId14"/>
              </a:rPr>
              <a:t>https://www.goodreads.com/en/book/show/144405196</a:t>
            </a:r>
            <a:r>
              <a:rPr lang="en-US" dirty="0"/>
              <a:t>  Fei-Fei Lee epic book</a:t>
            </a:r>
          </a:p>
          <a:p>
            <a:r>
              <a:rPr lang="en-US" dirty="0"/>
              <a:t>Remember: “Your shell belongs to them, but not your ghost. Your ghost is yours.</a:t>
            </a:r>
          </a:p>
          <a:p>
            <a:endParaRPr lang="en-US" dirty="0"/>
          </a:p>
          <a:p>
            <a:endParaRPr lang="en-IN" dirty="0"/>
          </a:p>
        </p:txBody>
      </p:sp>
      <p:sp>
        <p:nvSpPr>
          <p:cNvPr id="2" name="Text Placeholder 1">
            <a:extLst>
              <a:ext uri="{FF2B5EF4-FFF2-40B4-BE49-F238E27FC236}">
                <a16:creationId xmlns:a16="http://schemas.microsoft.com/office/drawing/2014/main" id="{0526D595-6075-0C42-88B5-600C17287692}"/>
              </a:ext>
            </a:extLst>
          </p:cNvPr>
          <p:cNvSpPr>
            <a:spLocks noGrp="1"/>
          </p:cNvSpPr>
          <p:nvPr>
            <p:ph type="body" sz="quarter" idx="10"/>
          </p:nvPr>
        </p:nvSpPr>
        <p:spPr/>
        <p:txBody>
          <a:bodyPr/>
          <a:lstStyle/>
          <a:p>
            <a:r>
              <a:rPr lang="en-US" b="0" i="0" dirty="0" err="1">
                <a:effectLst/>
                <a:latin typeface="Equip Extended ExtraLight" panose="02000503000000020004" pitchFamily="2" charset="0"/>
              </a:rPr>
              <a:t>EcoWise</a:t>
            </a:r>
            <a:r>
              <a:rPr lang="en-US" b="0" i="0" dirty="0">
                <a:effectLst/>
                <a:latin typeface="Equip Extended ExtraLight" panose="02000503000000020004" pitchFamily="2" charset="0"/>
              </a:rPr>
              <a:t> Home Hub -</a:t>
            </a:r>
            <a:r>
              <a:rPr lang="en-US" dirty="0">
                <a:latin typeface="Equip Extended ExtraLight" panose="02000503000000020004" pitchFamily="2" charset="0"/>
              </a:rPr>
              <a:t>Test Mavericks Forge Team</a:t>
            </a:r>
            <a:endParaRPr lang="en-IN" dirty="0">
              <a:latin typeface="Equip Extended ExtraLight" panose="02000503000000020004" pitchFamily="2" charset="0"/>
            </a:endParaRPr>
          </a:p>
        </p:txBody>
      </p:sp>
      <p:sp>
        <p:nvSpPr>
          <p:cNvPr id="5" name="Title 4">
            <a:extLst>
              <a:ext uri="{FF2B5EF4-FFF2-40B4-BE49-F238E27FC236}">
                <a16:creationId xmlns:a16="http://schemas.microsoft.com/office/drawing/2014/main" id="{6EA38E42-8737-0C92-B8A6-842EFE4AEABA}"/>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EEEB164B-B823-92D5-DCE2-DC539E5D8A17}"/>
              </a:ext>
            </a:extLst>
          </p:cNvPr>
          <p:cNvSpPr>
            <a:spLocks noGrp="1"/>
          </p:cNvSpPr>
          <p:nvPr>
            <p:ph type="body" sz="quarter" idx="29"/>
          </p:nvPr>
        </p:nvSpPr>
        <p:spPr>
          <a:xfrm>
            <a:off x="626400" y="930188"/>
            <a:ext cx="9682165" cy="611312"/>
          </a:xfrm>
        </p:spPr>
        <p:txBody>
          <a:bodyPr/>
          <a:lstStyle/>
          <a:p>
            <a:r>
              <a:rPr lang="en-US" b="0" i="0" dirty="0">
                <a:solidFill>
                  <a:schemeClr val="tx1"/>
                </a:solidFill>
                <a:effectLst/>
                <a:latin typeface="Söhne"/>
              </a:rPr>
              <a:t>We used AI-powered tools throughout every stage of the Software Development Life Cycle (SDLC).</a:t>
            </a:r>
            <a:br>
              <a:rPr lang="ro-RO" b="0" i="0" dirty="0">
                <a:solidFill>
                  <a:schemeClr val="tx1"/>
                </a:solidFill>
                <a:effectLst/>
                <a:latin typeface="Söhne"/>
              </a:rPr>
            </a:br>
            <a:r>
              <a:rPr lang="ro-RO" b="0" i="0" dirty="0">
                <a:solidFill>
                  <a:schemeClr val="tx1"/>
                </a:solidFill>
                <a:effectLst/>
                <a:latin typeface="Söhne"/>
              </a:rPr>
              <a:t>And  did some reasearch  we included here</a:t>
            </a:r>
            <a:endParaRPr lang="en-IN" dirty="0">
              <a:solidFill>
                <a:schemeClr val="tx1"/>
              </a:solidFill>
            </a:endParaRPr>
          </a:p>
        </p:txBody>
      </p:sp>
    </p:spTree>
    <p:extLst>
      <p:ext uri="{BB962C8B-B14F-4D97-AF65-F5344CB8AC3E}">
        <p14:creationId xmlns:p14="http://schemas.microsoft.com/office/powerpoint/2010/main" val="2277718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F6665045-294B-8679-F885-201D97582A4C}"/>
              </a:ext>
            </a:extLst>
          </p:cNvPr>
          <p:cNvSpPr>
            <a:spLocks noGrp="1"/>
          </p:cNvSpPr>
          <p:nvPr>
            <p:ph type="body" sz="quarter" idx="10"/>
          </p:nvPr>
        </p:nvSpPr>
        <p:spPr/>
        <p:txBody>
          <a:bodyPr/>
          <a:lstStyle/>
          <a:p>
            <a:r>
              <a:rPr lang="en-US" sz="1400" dirty="0"/>
              <a:t>Test Mavericks Forge Team  - Timisoara / Romania</a:t>
            </a:r>
            <a:endParaRPr lang="en-IN" sz="1400" dirty="0"/>
          </a:p>
          <a:p>
            <a:endParaRPr lang="en-IN" dirty="0"/>
          </a:p>
        </p:txBody>
      </p:sp>
      <p:sp>
        <p:nvSpPr>
          <p:cNvPr id="26" name="Text Placeholder 25">
            <a:extLst>
              <a:ext uri="{FF2B5EF4-FFF2-40B4-BE49-F238E27FC236}">
                <a16:creationId xmlns:a16="http://schemas.microsoft.com/office/drawing/2014/main" id="{63FACB9B-CFFB-9BD3-51B2-B0F9C8887040}"/>
              </a:ext>
            </a:extLst>
          </p:cNvPr>
          <p:cNvSpPr>
            <a:spLocks noGrp="1"/>
          </p:cNvSpPr>
          <p:nvPr>
            <p:ph type="body" sz="quarter" idx="14"/>
          </p:nvPr>
        </p:nvSpPr>
        <p:spPr/>
        <p:txBody>
          <a:bodyPr/>
          <a:lstStyle/>
          <a:p>
            <a:endParaRPr lang="en-IN" dirty="0"/>
          </a:p>
        </p:txBody>
      </p:sp>
      <p:sp>
        <p:nvSpPr>
          <p:cNvPr id="27" name="Text Placeholder 26">
            <a:extLst>
              <a:ext uri="{FF2B5EF4-FFF2-40B4-BE49-F238E27FC236}">
                <a16:creationId xmlns:a16="http://schemas.microsoft.com/office/drawing/2014/main" id="{D39293E9-F7DB-B243-D037-D15D231E60B7}"/>
              </a:ext>
            </a:extLst>
          </p:cNvPr>
          <p:cNvSpPr>
            <a:spLocks noGrp="1"/>
          </p:cNvSpPr>
          <p:nvPr>
            <p:ph type="body" sz="quarter" idx="15"/>
          </p:nvPr>
        </p:nvSpPr>
        <p:spPr/>
        <p:txBody>
          <a:bodyPr/>
          <a:lstStyle/>
          <a:p>
            <a:r>
              <a:rPr lang="en-IN" dirty="0"/>
              <a:t>valentin.vizuroiu@nagarro.com</a:t>
            </a:r>
          </a:p>
        </p:txBody>
      </p:sp>
      <p:sp>
        <p:nvSpPr>
          <p:cNvPr id="28" name="Text Placeholder 27">
            <a:extLst>
              <a:ext uri="{FF2B5EF4-FFF2-40B4-BE49-F238E27FC236}">
                <a16:creationId xmlns:a16="http://schemas.microsoft.com/office/drawing/2014/main" id="{20A69369-3666-C74A-043D-7BB1D53AB65E}"/>
              </a:ext>
            </a:extLst>
          </p:cNvPr>
          <p:cNvSpPr>
            <a:spLocks noGrp="1"/>
          </p:cNvSpPr>
          <p:nvPr>
            <p:ph type="body" sz="quarter" idx="16"/>
          </p:nvPr>
        </p:nvSpPr>
        <p:spPr/>
        <p:txBody>
          <a:bodyPr/>
          <a:lstStyle/>
          <a:p>
            <a:endParaRPr lang="en-IN" dirty="0"/>
          </a:p>
        </p:txBody>
      </p:sp>
      <p:sp>
        <p:nvSpPr>
          <p:cNvPr id="29" name="Text Placeholder 28">
            <a:extLst>
              <a:ext uri="{FF2B5EF4-FFF2-40B4-BE49-F238E27FC236}">
                <a16:creationId xmlns:a16="http://schemas.microsoft.com/office/drawing/2014/main" id="{A39A30D7-0D0F-6F5F-6D2C-3A9D8ED4DA2B}"/>
              </a:ext>
            </a:extLst>
          </p:cNvPr>
          <p:cNvSpPr>
            <a:spLocks noGrp="1"/>
          </p:cNvSpPr>
          <p:nvPr>
            <p:ph type="body" sz="quarter" idx="17"/>
          </p:nvPr>
        </p:nvSpPr>
        <p:spPr/>
        <p:txBody>
          <a:bodyPr/>
          <a:lstStyle/>
          <a:p>
            <a:endParaRPr lang="en-IN" dirty="0"/>
          </a:p>
        </p:txBody>
      </p:sp>
      <p:sp>
        <p:nvSpPr>
          <p:cNvPr id="30" name="Text Placeholder 29">
            <a:extLst>
              <a:ext uri="{FF2B5EF4-FFF2-40B4-BE49-F238E27FC236}">
                <a16:creationId xmlns:a16="http://schemas.microsoft.com/office/drawing/2014/main" id="{CF917711-001F-8BFD-EE25-C64394929A60}"/>
              </a:ext>
            </a:extLst>
          </p:cNvPr>
          <p:cNvSpPr>
            <a:spLocks noGrp="1"/>
          </p:cNvSpPr>
          <p:nvPr>
            <p:ph type="body" sz="quarter" idx="18"/>
          </p:nvPr>
        </p:nvSpPr>
        <p:spPr>
          <a:xfrm>
            <a:off x="822471" y="3429000"/>
            <a:ext cx="4101825" cy="365091"/>
          </a:xfrm>
        </p:spPr>
        <p:txBody>
          <a:bodyPr/>
          <a:lstStyle/>
          <a:p>
            <a:endParaRPr lang="en-IN" dirty="0"/>
          </a:p>
        </p:txBody>
      </p:sp>
      <p:sp>
        <p:nvSpPr>
          <p:cNvPr id="31" name="Text Placeholder 30">
            <a:extLst>
              <a:ext uri="{FF2B5EF4-FFF2-40B4-BE49-F238E27FC236}">
                <a16:creationId xmlns:a16="http://schemas.microsoft.com/office/drawing/2014/main" id="{F54E640B-7ACB-DC77-6604-5CCC38538D70}"/>
              </a:ext>
            </a:extLst>
          </p:cNvPr>
          <p:cNvSpPr>
            <a:spLocks noGrp="1"/>
          </p:cNvSpPr>
          <p:nvPr>
            <p:ph type="body" sz="quarter" idx="19"/>
          </p:nvPr>
        </p:nvSpPr>
        <p:spPr/>
        <p:txBody>
          <a:bodyPr/>
          <a:lstStyle/>
          <a:p>
            <a:endParaRPr lang="en-IN" dirty="0"/>
          </a:p>
        </p:txBody>
      </p:sp>
      <p:sp>
        <p:nvSpPr>
          <p:cNvPr id="32" name="Text Placeholder 31">
            <a:extLst>
              <a:ext uri="{FF2B5EF4-FFF2-40B4-BE49-F238E27FC236}">
                <a16:creationId xmlns:a16="http://schemas.microsoft.com/office/drawing/2014/main" id="{98721BDB-3EC0-6796-1B18-B7A5F874C263}"/>
              </a:ext>
            </a:extLst>
          </p:cNvPr>
          <p:cNvSpPr>
            <a:spLocks noGrp="1"/>
          </p:cNvSpPr>
          <p:nvPr>
            <p:ph type="body" sz="quarter" idx="20"/>
          </p:nvPr>
        </p:nvSpPr>
        <p:spPr/>
        <p:txBody>
          <a:bodyPr/>
          <a:lstStyle/>
          <a:p>
            <a:endParaRPr lang="en-IN" dirty="0"/>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p:txBody>
          <a:bodyPr/>
          <a:lstStyle/>
          <a:p>
            <a:r>
              <a:rPr lang="en-US" b="0" dirty="0">
                <a:solidFill>
                  <a:srgbClr val="000000"/>
                </a:solidFill>
                <a:latin typeface="+mj-lt"/>
              </a:rPr>
              <a:t>Team details</a:t>
            </a:r>
            <a:endParaRPr lang="en-IN" b="0" dirty="0">
              <a:solidFill>
                <a:srgbClr val="000000"/>
              </a:solidFill>
              <a:latin typeface="+mj-lt"/>
            </a:endParaRPr>
          </a:p>
        </p:txBody>
      </p:sp>
      <p:sp>
        <p:nvSpPr>
          <p:cNvPr id="33" name="Text Placeholder 32">
            <a:extLst>
              <a:ext uri="{FF2B5EF4-FFF2-40B4-BE49-F238E27FC236}">
                <a16:creationId xmlns:a16="http://schemas.microsoft.com/office/drawing/2014/main" id="{F4B76819-A73D-8540-42CE-D2150B22997A}"/>
              </a:ext>
            </a:extLst>
          </p:cNvPr>
          <p:cNvSpPr>
            <a:spLocks noGrp="1"/>
          </p:cNvSpPr>
          <p:nvPr>
            <p:ph type="body" sz="quarter" idx="21"/>
          </p:nvPr>
        </p:nvSpPr>
        <p:spPr/>
        <p:txBody>
          <a:bodyPr/>
          <a:lstStyle/>
          <a:p>
            <a:r>
              <a:rPr lang="en-IN" dirty="0"/>
              <a:t>laurentiu.oprita@nagarro.com</a:t>
            </a:r>
          </a:p>
        </p:txBody>
      </p:sp>
      <p:sp>
        <p:nvSpPr>
          <p:cNvPr id="34" name="Text Placeholder 33">
            <a:extLst>
              <a:ext uri="{FF2B5EF4-FFF2-40B4-BE49-F238E27FC236}">
                <a16:creationId xmlns:a16="http://schemas.microsoft.com/office/drawing/2014/main" id="{7CD7EB93-7C49-1960-B4A7-A2B39D39FDCD}"/>
              </a:ext>
            </a:extLst>
          </p:cNvPr>
          <p:cNvSpPr>
            <a:spLocks noGrp="1"/>
          </p:cNvSpPr>
          <p:nvPr>
            <p:ph type="body" sz="quarter" idx="22"/>
          </p:nvPr>
        </p:nvSpPr>
        <p:spPr/>
        <p:txBody>
          <a:bodyPr/>
          <a:lstStyle/>
          <a:p>
            <a:r>
              <a:rPr lang="en-IN" dirty="0"/>
              <a:t>raul.portan@nagarro.com</a:t>
            </a:r>
          </a:p>
        </p:txBody>
      </p:sp>
      <p:sp>
        <p:nvSpPr>
          <p:cNvPr id="35" name="Text Placeholder 34">
            <a:extLst>
              <a:ext uri="{FF2B5EF4-FFF2-40B4-BE49-F238E27FC236}">
                <a16:creationId xmlns:a16="http://schemas.microsoft.com/office/drawing/2014/main" id="{EEBE9805-67DC-CD65-BCA6-7DDDD65AAD2E}"/>
              </a:ext>
            </a:extLst>
          </p:cNvPr>
          <p:cNvSpPr>
            <a:spLocks noGrp="1"/>
          </p:cNvSpPr>
          <p:nvPr>
            <p:ph type="body" sz="quarter" idx="23"/>
          </p:nvPr>
        </p:nvSpPr>
        <p:spPr/>
        <p:txBody>
          <a:bodyPr/>
          <a:lstStyle/>
          <a:p>
            <a:r>
              <a:rPr lang="en-IN" dirty="0"/>
              <a:t>valentin.vizuroiu@nagarro.com</a:t>
            </a:r>
          </a:p>
        </p:txBody>
      </p:sp>
      <p:sp>
        <p:nvSpPr>
          <p:cNvPr id="36" name="Text Placeholder 35">
            <a:extLst>
              <a:ext uri="{FF2B5EF4-FFF2-40B4-BE49-F238E27FC236}">
                <a16:creationId xmlns:a16="http://schemas.microsoft.com/office/drawing/2014/main" id="{3C763A9C-8CE1-CFC8-9D6C-4F18ACC87BA8}"/>
              </a:ext>
            </a:extLst>
          </p:cNvPr>
          <p:cNvSpPr>
            <a:spLocks noGrp="1"/>
          </p:cNvSpPr>
          <p:nvPr>
            <p:ph type="body" sz="quarter" idx="24"/>
          </p:nvPr>
        </p:nvSpPr>
        <p:spPr/>
        <p:txBody>
          <a:bodyPr/>
          <a:lstStyle/>
          <a:p>
            <a:r>
              <a:rPr lang="en-IN" dirty="0"/>
              <a:t>none</a:t>
            </a:r>
          </a:p>
        </p:txBody>
      </p:sp>
      <p:sp>
        <p:nvSpPr>
          <p:cNvPr id="37" name="Text Placeholder 36">
            <a:extLst>
              <a:ext uri="{FF2B5EF4-FFF2-40B4-BE49-F238E27FC236}">
                <a16:creationId xmlns:a16="http://schemas.microsoft.com/office/drawing/2014/main" id="{0986DF98-27B8-C281-1ED6-880ED94BC831}"/>
              </a:ext>
            </a:extLst>
          </p:cNvPr>
          <p:cNvSpPr>
            <a:spLocks noGrp="1"/>
          </p:cNvSpPr>
          <p:nvPr>
            <p:ph type="body" sz="quarter" idx="25"/>
          </p:nvPr>
        </p:nvSpPr>
        <p:spPr/>
        <p:txBody>
          <a:bodyPr/>
          <a:lstStyle/>
          <a:p>
            <a:r>
              <a:rPr lang="en-IN" dirty="0"/>
              <a:t>none</a:t>
            </a:r>
          </a:p>
        </p:txBody>
      </p:sp>
    </p:spTree>
    <p:extLst>
      <p:ext uri="{BB962C8B-B14F-4D97-AF65-F5344CB8AC3E}">
        <p14:creationId xmlns:p14="http://schemas.microsoft.com/office/powerpoint/2010/main" val="68944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2168E-6653-6BE7-BBA2-175AF12940B8}"/>
            </a:ext>
          </a:extLst>
        </p:cNvPr>
        <p:cNvGrpSpPr/>
        <p:nvPr/>
      </p:nvGrpSpPr>
      <p:grpSpPr>
        <a:xfrm>
          <a:off x="0" y="0"/>
          <a:ext cx="0" cy="0"/>
          <a:chOff x="0" y="0"/>
          <a:chExt cx="0" cy="0"/>
        </a:xfrm>
      </p:grpSpPr>
      <p:sp>
        <p:nvSpPr>
          <p:cNvPr id="15" name="Text Placeholder 14">
            <a:extLst>
              <a:ext uri="{FF2B5EF4-FFF2-40B4-BE49-F238E27FC236}">
                <a16:creationId xmlns:a16="http://schemas.microsoft.com/office/drawing/2014/main" id="{7DDFB6C5-AC86-57AC-74E3-1F5FE2C0D7AB}"/>
              </a:ext>
            </a:extLst>
          </p:cNvPr>
          <p:cNvSpPr>
            <a:spLocks noGrp="1"/>
          </p:cNvSpPr>
          <p:nvPr>
            <p:ph type="body" sz="quarter" idx="10"/>
          </p:nvPr>
        </p:nvSpPr>
        <p:spPr>
          <a:xfrm>
            <a:off x="738545" y="5960853"/>
            <a:ext cx="11338436" cy="828205"/>
          </a:xfrm>
        </p:spPr>
        <p:txBody>
          <a:bodyPr/>
          <a:lstStyle/>
          <a:p>
            <a:br>
              <a:rPr lang="en-US" b="0" i="0" dirty="0">
                <a:effectLst/>
                <a:latin typeface="Equip Extended ExtraLight" panose="02000503000000020004" pitchFamily="2" charset="0"/>
              </a:rPr>
            </a:br>
            <a:r>
              <a:rPr lang="en-US" b="0" i="0" dirty="0">
                <a:effectLst/>
                <a:latin typeface="Equip Extended ExtraLight" panose="02000503000000020004" pitchFamily="2" charset="0"/>
                <a:hlinkClick r:id="rId2"/>
              </a:rPr>
              <a:t>https://www.eraser.io/diagramgpt</a:t>
            </a:r>
            <a:r>
              <a:rPr lang="en-US" b="0" i="0" dirty="0">
                <a:effectLst/>
                <a:latin typeface="Equip Extended ExtraLight" panose="02000503000000020004" pitchFamily="2" charset="0"/>
              </a:rPr>
              <a:t> </a:t>
            </a:r>
            <a:endParaRPr lang="en-IN" dirty="0"/>
          </a:p>
        </p:txBody>
      </p:sp>
      <p:sp>
        <p:nvSpPr>
          <p:cNvPr id="5" name="Title 4">
            <a:extLst>
              <a:ext uri="{FF2B5EF4-FFF2-40B4-BE49-F238E27FC236}">
                <a16:creationId xmlns:a16="http://schemas.microsoft.com/office/drawing/2014/main" id="{979B77C7-C714-A95D-4CC1-33DACFE1A345}"/>
              </a:ext>
            </a:extLst>
          </p:cNvPr>
          <p:cNvSpPr>
            <a:spLocks noGrp="1"/>
          </p:cNvSpPr>
          <p:nvPr>
            <p:ph type="title"/>
          </p:nvPr>
        </p:nvSpPr>
        <p:spPr>
          <a:xfrm>
            <a:off x="626401" y="240729"/>
            <a:ext cx="10634072" cy="488201"/>
          </a:xfrm>
        </p:spPr>
        <p:txBody>
          <a:bodyPr/>
          <a:lstStyle/>
          <a:p>
            <a:r>
              <a:rPr lang="en-US" b="0" dirty="0">
                <a:solidFill>
                  <a:srgbClr val="000000"/>
                </a:solidFill>
                <a:latin typeface="+mj-lt"/>
              </a:rPr>
              <a:t>Here is how you can easily crate a UI diagram with the use of AI</a:t>
            </a: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FA16F024-C6A0-1B0C-A739-4CE33A11682F}"/>
              </a:ext>
            </a:extLst>
          </p:cNvPr>
          <p:cNvSpPr>
            <a:spLocks noGrp="1"/>
          </p:cNvSpPr>
          <p:nvPr>
            <p:ph type="body" sz="quarter" idx="29"/>
          </p:nvPr>
        </p:nvSpPr>
        <p:spPr>
          <a:xfrm>
            <a:off x="667967" y="676657"/>
            <a:ext cx="11288243" cy="611312"/>
          </a:xfrm>
        </p:spPr>
        <p:txBody>
          <a:bodyPr/>
          <a:lstStyle/>
          <a:p>
            <a:r>
              <a:rPr lang="en-IN" dirty="0"/>
              <a:t>Better prompts result in better diagrams for your future app, for sure there is room for improvement</a:t>
            </a:r>
            <a:br>
              <a:rPr lang="en-IN" dirty="0"/>
            </a:br>
            <a:r>
              <a:rPr lang="en-IN" dirty="0"/>
              <a:t>*play video</a:t>
            </a:r>
          </a:p>
        </p:txBody>
      </p:sp>
      <p:pic>
        <p:nvPicPr>
          <p:cNvPr id="6" name="Content Placeholder 5" descr="A screenshot of a computer&#10;&#10;Description automatically generated">
            <a:extLst>
              <a:ext uri="{FF2B5EF4-FFF2-40B4-BE49-F238E27FC236}">
                <a16:creationId xmlns:a16="http://schemas.microsoft.com/office/drawing/2014/main" id="{1F0466E8-F1DD-C453-DB9C-2985CA075FE5}"/>
              </a:ext>
            </a:extLst>
          </p:cNvPr>
          <p:cNvPicPr>
            <a:picLocks noGrp="1" noChangeAspect="1"/>
          </p:cNvPicPr>
          <p:nvPr>
            <p:ph sz="quarter" idx="11"/>
          </p:nvPr>
        </p:nvPicPr>
        <p:blipFill>
          <a:blip r:embed="rId3"/>
          <a:stretch>
            <a:fillRect/>
          </a:stretch>
        </p:blipFill>
        <p:spPr>
          <a:xfrm>
            <a:off x="2349674" y="1287969"/>
            <a:ext cx="5995060" cy="4995234"/>
          </a:xfrm>
        </p:spPr>
      </p:pic>
    </p:spTree>
    <p:extLst>
      <p:ext uri="{BB962C8B-B14F-4D97-AF65-F5344CB8AC3E}">
        <p14:creationId xmlns:p14="http://schemas.microsoft.com/office/powerpoint/2010/main" val="2198694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44A5D-B92E-FF5C-D54D-87946814FB0C}"/>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857E5865-5132-0E2B-6FD9-358A10FB09E8}"/>
              </a:ext>
            </a:extLst>
          </p:cNvPr>
          <p:cNvSpPr>
            <a:spLocks noGrp="1"/>
          </p:cNvSpPr>
          <p:nvPr>
            <p:ph sz="quarter" idx="11"/>
          </p:nvPr>
        </p:nvSpPr>
        <p:spPr>
          <a:xfrm>
            <a:off x="626398" y="1787721"/>
            <a:ext cx="10854000" cy="4534152"/>
          </a:xfrm>
        </p:spPr>
        <p:txBody>
          <a:bodyPr>
            <a:normAutofit lnSpcReduction="10000"/>
          </a:bodyPr>
          <a:lstStyle/>
          <a:p>
            <a:pPr marL="0" indent="0">
              <a:buNone/>
            </a:pPr>
            <a:r>
              <a:rPr lang="en-GB" dirty="0" err="1"/>
              <a:t>Userdoc</a:t>
            </a:r>
            <a:r>
              <a:rPr lang="en-GB" dirty="0"/>
              <a:t> </a:t>
            </a:r>
            <a:r>
              <a:rPr lang="ro-RO" dirty="0"/>
              <a:t>is a </a:t>
            </a:r>
            <a:r>
              <a:rPr lang="en-GB" dirty="0"/>
              <a:t>professional tool for requirements analysis and generation</a:t>
            </a:r>
          </a:p>
          <a:p>
            <a:pPr marL="0" indent="0">
              <a:buNone/>
            </a:pPr>
            <a:r>
              <a:rPr lang="en-GB" dirty="0"/>
              <a:t>To integrate AI into our project we chose </a:t>
            </a:r>
            <a:r>
              <a:rPr lang="en-GB" dirty="0" err="1"/>
              <a:t>Userdoc</a:t>
            </a:r>
            <a:r>
              <a:rPr lang="en-GB" dirty="0"/>
              <a:t> for the following reasons:</a:t>
            </a:r>
          </a:p>
          <a:p>
            <a:pPr marL="0" indent="0" algn="l">
              <a:buNone/>
            </a:pPr>
            <a:r>
              <a:rPr lang="en-US" b="1" i="0" dirty="0">
                <a:solidFill>
                  <a:srgbClr val="0D0D0D"/>
                </a:solidFill>
                <a:effectLst/>
                <a:latin typeface="Söhne"/>
              </a:rPr>
              <a:t>Advanced Requirement Management: </a:t>
            </a:r>
            <a:r>
              <a:rPr lang="en-US" i="0" dirty="0" err="1">
                <a:solidFill>
                  <a:srgbClr val="0D0D0D"/>
                </a:solidFill>
                <a:effectLst/>
                <a:latin typeface="Söhne"/>
              </a:rPr>
              <a:t>Userdoc</a:t>
            </a:r>
            <a:r>
              <a:rPr lang="en-US" i="0" dirty="0">
                <a:solidFill>
                  <a:srgbClr val="0D0D0D"/>
                </a:solidFill>
                <a:effectLst/>
                <a:latin typeface="Söhne"/>
              </a:rPr>
              <a:t> is a modern tool with advanced capabilities for capturing and organizing user stories, personas, and user journeys, supported by intelligent AI assistance.</a:t>
            </a:r>
          </a:p>
          <a:p>
            <a:pPr marL="0" indent="0" algn="l">
              <a:buNone/>
            </a:pPr>
            <a:r>
              <a:rPr lang="en-US" b="1" i="0" dirty="0">
                <a:solidFill>
                  <a:srgbClr val="0D0D0D"/>
                </a:solidFill>
                <a:effectLst/>
                <a:latin typeface="Söhne"/>
              </a:rPr>
              <a:t>Integrated Project Management: </a:t>
            </a:r>
            <a:r>
              <a:rPr lang="ro-RO" i="0" dirty="0">
                <a:solidFill>
                  <a:srgbClr val="0D0D0D"/>
                </a:solidFill>
                <a:effectLst/>
                <a:latin typeface="Söhne"/>
              </a:rPr>
              <a:t>the tool</a:t>
            </a:r>
            <a:r>
              <a:rPr lang="en-US" i="0" dirty="0">
                <a:solidFill>
                  <a:srgbClr val="0D0D0D"/>
                </a:solidFill>
                <a:effectLst/>
                <a:latin typeface="Söhne"/>
              </a:rPr>
              <a:t> integrates with popular project management tools for real-time updates, streamlining workflows, and enhancing communication and coordination among team members.</a:t>
            </a:r>
            <a:endParaRPr lang="en-IN" dirty="0"/>
          </a:p>
          <a:p>
            <a:pPr marL="0" indent="0" algn="l">
              <a:buNone/>
            </a:pPr>
            <a:r>
              <a:rPr lang="en-US" b="1" i="0" dirty="0">
                <a:solidFill>
                  <a:srgbClr val="0D0D0D"/>
                </a:solidFill>
                <a:effectLst/>
                <a:latin typeface="Söhne"/>
              </a:rPr>
              <a:t>Centralized Knowledge Discovery</a:t>
            </a:r>
            <a:r>
              <a:rPr lang="en-US" i="0" dirty="0">
                <a:solidFill>
                  <a:srgbClr val="0D0D0D"/>
                </a:solidFill>
                <a:effectLst/>
                <a:latin typeface="Söhne"/>
              </a:rPr>
              <a:t>: </a:t>
            </a:r>
            <a:r>
              <a:rPr lang="ro-RO" i="0" dirty="0">
                <a:solidFill>
                  <a:srgbClr val="0D0D0D"/>
                </a:solidFill>
                <a:effectLst/>
                <a:latin typeface="Söhne"/>
              </a:rPr>
              <a:t>it helps</a:t>
            </a:r>
            <a:r>
              <a:rPr lang="en-US" i="0" dirty="0">
                <a:solidFill>
                  <a:srgbClr val="0D0D0D"/>
                </a:solidFill>
                <a:effectLst/>
                <a:latin typeface="Söhne"/>
              </a:rPr>
              <a:t> teams by centralizing critical information in one location, ensuring quick access to essential documentation, fostering transparency, and reducing the risk of miscommunication.</a:t>
            </a:r>
          </a:p>
          <a:p>
            <a:pPr marL="0" indent="0" algn="l">
              <a:buNone/>
            </a:pPr>
            <a:r>
              <a:rPr lang="en-US" b="1" i="0" dirty="0">
                <a:solidFill>
                  <a:srgbClr val="0D0D0D"/>
                </a:solidFill>
                <a:effectLst/>
                <a:latin typeface="Söhne"/>
              </a:rPr>
              <a:t>Comprehensive Documentation </a:t>
            </a:r>
            <a:r>
              <a:rPr lang="en-US" b="1" i="0" dirty="0" err="1">
                <a:solidFill>
                  <a:srgbClr val="0D0D0D"/>
                </a:solidFill>
                <a:effectLst/>
                <a:latin typeface="Söhne"/>
              </a:rPr>
              <a:t>Solution</a:t>
            </a:r>
            <a:r>
              <a:rPr lang="en-US" i="0" dirty="0" err="1">
                <a:solidFill>
                  <a:srgbClr val="0D0D0D"/>
                </a:solidFill>
                <a:effectLst/>
                <a:latin typeface="Söhne"/>
              </a:rPr>
              <a:t>:Beyond</a:t>
            </a:r>
            <a:r>
              <a:rPr lang="en-US" i="0" dirty="0">
                <a:solidFill>
                  <a:srgbClr val="0D0D0D"/>
                </a:solidFill>
                <a:effectLst/>
                <a:latin typeface="Söhne"/>
              </a:rPr>
              <a:t> requirement management, </a:t>
            </a:r>
            <a:r>
              <a:rPr lang="en-US" i="0" dirty="0" err="1">
                <a:solidFill>
                  <a:srgbClr val="0D0D0D"/>
                </a:solidFill>
                <a:effectLst/>
                <a:latin typeface="Söhne"/>
              </a:rPr>
              <a:t>Userdoc</a:t>
            </a:r>
            <a:r>
              <a:rPr lang="en-US" i="0" dirty="0">
                <a:solidFill>
                  <a:srgbClr val="0D0D0D"/>
                </a:solidFill>
                <a:effectLst/>
                <a:latin typeface="Söhne"/>
              </a:rPr>
              <a:t> provides a robust foundation for long-term documentation, supporting future reference, audits, and continuous improvement throughout the project lifecycle</a:t>
            </a:r>
          </a:p>
          <a:p>
            <a:pPr marL="0" indent="0" algn="l">
              <a:buNone/>
            </a:pPr>
            <a:endParaRPr lang="en-US" i="0" dirty="0">
              <a:solidFill>
                <a:srgbClr val="0D0D0D"/>
              </a:solidFill>
              <a:effectLst/>
              <a:latin typeface="Söhne"/>
            </a:endParaRPr>
          </a:p>
          <a:p>
            <a:pPr marL="0" indent="0" algn="l">
              <a:buNone/>
            </a:pPr>
            <a:endParaRPr lang="en-IN" dirty="0"/>
          </a:p>
        </p:txBody>
      </p:sp>
      <p:sp>
        <p:nvSpPr>
          <p:cNvPr id="15" name="Text Placeholder 14">
            <a:extLst>
              <a:ext uri="{FF2B5EF4-FFF2-40B4-BE49-F238E27FC236}">
                <a16:creationId xmlns:a16="http://schemas.microsoft.com/office/drawing/2014/main" id="{DC4AF5F9-11D4-6780-148D-770D2A6A1822}"/>
              </a:ext>
            </a:extLst>
          </p:cNvPr>
          <p:cNvSpPr>
            <a:spLocks noGrp="1"/>
          </p:cNvSpPr>
          <p:nvPr>
            <p:ph type="body" sz="quarter" idx="10"/>
          </p:nvPr>
        </p:nvSpPr>
        <p:spPr>
          <a:xfrm>
            <a:off x="626397" y="6072635"/>
            <a:ext cx="10854001" cy="498475"/>
          </a:xfrm>
        </p:spPr>
        <p:txBody>
          <a:bodyPr/>
          <a:lstStyle/>
          <a:p>
            <a:r>
              <a:rPr lang="en-IN" dirty="0">
                <a:hlinkClick r:id="rId2"/>
              </a:rPr>
              <a:t>https://userdoc.fyi/#features</a:t>
            </a:r>
            <a:r>
              <a:rPr lang="en-IN" dirty="0"/>
              <a:t> </a:t>
            </a:r>
          </a:p>
        </p:txBody>
      </p:sp>
      <p:sp>
        <p:nvSpPr>
          <p:cNvPr id="5" name="Title 4">
            <a:extLst>
              <a:ext uri="{FF2B5EF4-FFF2-40B4-BE49-F238E27FC236}">
                <a16:creationId xmlns:a16="http://schemas.microsoft.com/office/drawing/2014/main" id="{84EB9517-EA53-E272-8E2A-89A091002C8C}"/>
              </a:ext>
            </a:extLst>
          </p:cNvPr>
          <p:cNvSpPr>
            <a:spLocks noGrp="1"/>
          </p:cNvSpPr>
          <p:nvPr>
            <p:ph type="title"/>
          </p:nvPr>
        </p:nvSpPr>
        <p:spPr>
          <a:xfrm>
            <a:off x="626398" y="484830"/>
            <a:ext cx="9623388" cy="857533"/>
          </a:xfrm>
        </p:spPr>
        <p:txBody>
          <a:bodyPr/>
          <a:lstStyle/>
          <a:p>
            <a:r>
              <a:rPr lang="en-IN" dirty="0"/>
              <a:t>Requirement Analysis</a:t>
            </a:r>
            <a:br>
              <a:rPr lang="en-IN" dirty="0"/>
            </a:b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DA2B3CD4-0590-7EA4-A0FA-1A2C66FADD55}"/>
              </a:ext>
            </a:extLst>
          </p:cNvPr>
          <p:cNvSpPr>
            <a:spLocks noGrp="1"/>
          </p:cNvSpPr>
          <p:nvPr>
            <p:ph type="body" sz="quarter" idx="29"/>
          </p:nvPr>
        </p:nvSpPr>
        <p:spPr>
          <a:xfrm>
            <a:off x="626401" y="930188"/>
            <a:ext cx="7200000" cy="739552"/>
          </a:xfrm>
        </p:spPr>
        <p:txBody>
          <a:bodyPr/>
          <a:lstStyle/>
          <a:p>
            <a:r>
              <a:rPr lang="en-IN" dirty="0"/>
              <a:t>Tools</a:t>
            </a:r>
          </a:p>
          <a:p>
            <a:endParaRPr lang="en-IN" dirty="0"/>
          </a:p>
        </p:txBody>
      </p:sp>
    </p:spTree>
    <p:extLst>
      <p:ext uri="{BB962C8B-B14F-4D97-AF65-F5344CB8AC3E}">
        <p14:creationId xmlns:p14="http://schemas.microsoft.com/office/powerpoint/2010/main" val="3147466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30BDC-CE61-0FE5-AECC-C8E9702D6D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9E7884-AD55-0EC4-E4F6-66970F6A49F1}"/>
              </a:ext>
            </a:extLst>
          </p:cNvPr>
          <p:cNvSpPr>
            <a:spLocks noGrp="1"/>
          </p:cNvSpPr>
          <p:nvPr>
            <p:ph sz="quarter" idx="11"/>
          </p:nvPr>
        </p:nvSpPr>
        <p:spPr/>
        <p:txBody>
          <a:bodyPr/>
          <a:lstStyle/>
          <a:p>
            <a:endParaRPr lang="en-IN" dirty="0"/>
          </a:p>
        </p:txBody>
      </p:sp>
      <p:sp>
        <p:nvSpPr>
          <p:cNvPr id="2" name="Text Placeholder 1">
            <a:extLst>
              <a:ext uri="{FF2B5EF4-FFF2-40B4-BE49-F238E27FC236}">
                <a16:creationId xmlns:a16="http://schemas.microsoft.com/office/drawing/2014/main" id="{0F835572-915F-5281-FB16-541ACE61684F}"/>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12AFD25D-3132-F892-2089-B4F2F3AD8D93}"/>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FBBC1298-E75C-378E-B957-4E2490808814}"/>
              </a:ext>
            </a:extLst>
          </p:cNvPr>
          <p:cNvSpPr>
            <a:spLocks noGrp="1"/>
          </p:cNvSpPr>
          <p:nvPr>
            <p:ph type="body" sz="quarter" idx="29"/>
          </p:nvPr>
        </p:nvSpPr>
        <p:spPr/>
        <p:txBody>
          <a:bodyPr/>
          <a:lstStyle/>
          <a:p>
            <a:endParaRPr lang="en-IN" dirty="0"/>
          </a:p>
        </p:txBody>
      </p:sp>
      <p:pic>
        <p:nvPicPr>
          <p:cNvPr id="7" name="Picture 6">
            <a:extLst>
              <a:ext uri="{FF2B5EF4-FFF2-40B4-BE49-F238E27FC236}">
                <a16:creationId xmlns:a16="http://schemas.microsoft.com/office/drawing/2014/main" id="{733C83C4-55A7-2B55-5833-ADC79C99DDF7}"/>
              </a:ext>
            </a:extLst>
          </p:cNvPr>
          <p:cNvPicPr>
            <a:picLocks noChangeAspect="1"/>
          </p:cNvPicPr>
          <p:nvPr/>
        </p:nvPicPr>
        <p:blipFill>
          <a:blip r:embed="rId2"/>
          <a:stretch>
            <a:fillRect/>
          </a:stretch>
        </p:blipFill>
        <p:spPr>
          <a:xfrm>
            <a:off x="0" y="116095"/>
            <a:ext cx="12192000" cy="6505039"/>
          </a:xfrm>
          <a:prstGeom prst="rect">
            <a:avLst/>
          </a:prstGeom>
        </p:spPr>
      </p:pic>
    </p:spTree>
    <p:extLst>
      <p:ext uri="{BB962C8B-B14F-4D97-AF65-F5344CB8AC3E}">
        <p14:creationId xmlns:p14="http://schemas.microsoft.com/office/powerpoint/2010/main" val="139337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3E4071-F519-E99D-314D-394FA53212E7}"/>
              </a:ext>
            </a:extLst>
          </p:cNvPr>
          <p:cNvSpPr>
            <a:spLocks noGrp="1"/>
          </p:cNvSpPr>
          <p:nvPr>
            <p:ph sz="quarter" idx="11"/>
          </p:nvPr>
        </p:nvSpPr>
        <p:spPr/>
        <p:txBody>
          <a:bodyPr/>
          <a:lstStyle/>
          <a:p>
            <a:endParaRPr lang="en-IN" dirty="0"/>
          </a:p>
        </p:txBody>
      </p:sp>
      <p:sp>
        <p:nvSpPr>
          <p:cNvPr id="2" name="Text Placeholder 1">
            <a:extLst>
              <a:ext uri="{FF2B5EF4-FFF2-40B4-BE49-F238E27FC236}">
                <a16:creationId xmlns:a16="http://schemas.microsoft.com/office/drawing/2014/main" id="{F2CEC86E-6337-E0A1-FF55-720073DDF1BD}"/>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ABF0CFAC-EDB6-A309-53AA-95BFDB29ACB5}"/>
              </a:ext>
            </a:extLst>
          </p:cNvPr>
          <p:cNvSpPr>
            <a:spLocks noGrp="1"/>
          </p:cNvSpPr>
          <p:nvPr>
            <p:ph type="body" sz="quarter" idx="29"/>
          </p:nvPr>
        </p:nvSpPr>
        <p:spPr/>
        <p:txBody>
          <a:bodyPr/>
          <a:lstStyle/>
          <a:p>
            <a:endParaRPr lang="en-IN" dirty="0"/>
          </a:p>
        </p:txBody>
      </p:sp>
      <p:pic>
        <p:nvPicPr>
          <p:cNvPr id="8" name="Picture 7">
            <a:extLst>
              <a:ext uri="{FF2B5EF4-FFF2-40B4-BE49-F238E27FC236}">
                <a16:creationId xmlns:a16="http://schemas.microsoft.com/office/drawing/2014/main" id="{219AE12B-599B-2A4C-0499-F0C0FEF24FA1}"/>
              </a:ext>
            </a:extLst>
          </p:cNvPr>
          <p:cNvPicPr>
            <a:picLocks noChangeAspect="1"/>
          </p:cNvPicPr>
          <p:nvPr/>
        </p:nvPicPr>
        <p:blipFill>
          <a:blip r:embed="rId2"/>
          <a:stretch>
            <a:fillRect/>
          </a:stretch>
        </p:blipFill>
        <p:spPr>
          <a:xfrm>
            <a:off x="0" y="336054"/>
            <a:ext cx="12192000" cy="6185892"/>
          </a:xfrm>
          <a:prstGeom prst="rect">
            <a:avLst/>
          </a:prstGeom>
        </p:spPr>
      </p:pic>
    </p:spTree>
    <p:extLst>
      <p:ext uri="{BB962C8B-B14F-4D97-AF65-F5344CB8AC3E}">
        <p14:creationId xmlns:p14="http://schemas.microsoft.com/office/powerpoint/2010/main" val="27732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5445-A71C-1F0F-2FD1-01C9BC788A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F7AD476-1FE9-8A9B-D3C7-2109DF9429E7}"/>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9E07E926-8059-3348-5395-6DC83860F3AF}"/>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E06B9D06-5B4A-FC80-3FDE-30E60A6B6D57}"/>
              </a:ext>
            </a:extLst>
          </p:cNvPr>
          <p:cNvSpPr>
            <a:spLocks noGrp="1"/>
          </p:cNvSpPr>
          <p:nvPr>
            <p:ph type="body" sz="quarter" idx="29"/>
          </p:nvPr>
        </p:nvSpPr>
        <p:spPr/>
        <p:txBody>
          <a:bodyPr/>
          <a:lstStyle/>
          <a:p>
            <a:endParaRPr lang="en-IN" dirty="0"/>
          </a:p>
        </p:txBody>
      </p:sp>
      <p:sp>
        <p:nvSpPr>
          <p:cNvPr id="10" name="Content Placeholder 9">
            <a:extLst>
              <a:ext uri="{FF2B5EF4-FFF2-40B4-BE49-F238E27FC236}">
                <a16:creationId xmlns:a16="http://schemas.microsoft.com/office/drawing/2014/main" id="{AD7DEAFA-1216-631D-CB96-233592A60D3B}"/>
              </a:ext>
            </a:extLst>
          </p:cNvPr>
          <p:cNvSpPr>
            <a:spLocks noGrp="1"/>
          </p:cNvSpPr>
          <p:nvPr>
            <p:ph sz="quarter" idx="11"/>
          </p:nvPr>
        </p:nvSpPr>
        <p:spPr/>
        <p:txBody>
          <a:bodyPr/>
          <a:lstStyle/>
          <a:p>
            <a:endParaRPr lang="en-US"/>
          </a:p>
        </p:txBody>
      </p:sp>
      <p:pic>
        <p:nvPicPr>
          <p:cNvPr id="12" name="Picture 11">
            <a:extLst>
              <a:ext uri="{FF2B5EF4-FFF2-40B4-BE49-F238E27FC236}">
                <a16:creationId xmlns:a16="http://schemas.microsoft.com/office/drawing/2014/main" id="{183FF2FB-6771-4603-21FF-7CC4EAAAC622}"/>
              </a:ext>
            </a:extLst>
          </p:cNvPr>
          <p:cNvPicPr>
            <a:picLocks noChangeAspect="1"/>
          </p:cNvPicPr>
          <p:nvPr/>
        </p:nvPicPr>
        <p:blipFill>
          <a:blip r:embed="rId2"/>
          <a:stretch>
            <a:fillRect/>
          </a:stretch>
        </p:blipFill>
        <p:spPr>
          <a:xfrm>
            <a:off x="0" y="100467"/>
            <a:ext cx="12192000" cy="6657066"/>
          </a:xfrm>
          <a:prstGeom prst="rect">
            <a:avLst/>
          </a:prstGeom>
        </p:spPr>
      </p:pic>
    </p:spTree>
    <p:extLst>
      <p:ext uri="{BB962C8B-B14F-4D97-AF65-F5344CB8AC3E}">
        <p14:creationId xmlns:p14="http://schemas.microsoft.com/office/powerpoint/2010/main" val="2577854296"/>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e0baae0-0818-4a0d-bcb4-431aeaf04f26" xsi:nil="true"/>
    <lcf76f155ced4ddcb4097134ff3c332f xmlns="fb5c7eed-42fc-4d31-be03-4108572754c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F077B8346CA1428487411642786F5C" ma:contentTypeVersion="18" ma:contentTypeDescription="Create a new document." ma:contentTypeScope="" ma:versionID="0cb9c4533bbdcf14312d1f611fead9a7">
  <xsd:schema xmlns:xsd="http://www.w3.org/2001/XMLSchema" xmlns:xs="http://www.w3.org/2001/XMLSchema" xmlns:p="http://schemas.microsoft.com/office/2006/metadata/properties" xmlns:ns2="fb5c7eed-42fc-4d31-be03-4108572754ce" xmlns:ns3="fe0baae0-0818-4a0d-bcb4-431aeaf04f26" targetNamespace="http://schemas.microsoft.com/office/2006/metadata/properties" ma:root="true" ma:fieldsID="76044828847ed85c4de53cb36f8e688b" ns2:_="" ns3:_="">
    <xsd:import namespace="fb5c7eed-42fc-4d31-be03-4108572754ce"/>
    <xsd:import namespace="fe0baae0-0818-4a0d-bcb4-431aeaf04f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CR"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5c7eed-42fc-4d31-be03-4108572754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0baae0-0818-4a0d-bcb4-431aeaf04f2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9811934-00c5-464d-b33f-daead9a74591}" ma:internalName="TaxCatchAll" ma:showField="CatchAllData" ma:web="fe0baae0-0818-4a0d-bcb4-431aeaf04f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95CFF-C2E2-463C-A629-D1945A4107AA}">
  <ds:schemaRefs>
    <ds:schemaRef ds:uri="http://schemas.openxmlformats.org/package/2006/metadata/core-properties"/>
    <ds:schemaRef ds:uri="0be0e6d5-be74-4ab1-9e2e-2a03a1317613"/>
    <ds:schemaRef ds:uri="494dda22-c3f0-4107-887e-c3dccc46fbb5"/>
    <ds:schemaRef ds:uri="http://purl.org/dc/elements/1.1/"/>
    <ds:schemaRef ds:uri="http://www.w3.org/XML/1998/namespace"/>
    <ds:schemaRef ds:uri="http://schemas.microsoft.com/office/2006/metadata/properties"/>
    <ds:schemaRef ds:uri="http://schemas.microsoft.com/office/2006/documentManagement/types"/>
    <ds:schemaRef ds:uri="http://purl.org/dc/dcmitype/"/>
    <ds:schemaRef ds:uri="761615e3-01a8-40e1-b62c-47fc18b88ee3"/>
    <ds:schemaRef ds:uri="http://schemas.microsoft.com/office/infopath/2007/PartnerControls"/>
    <ds:schemaRef ds:uri="http://purl.org/dc/terms/"/>
    <ds:schemaRef ds:uri="fe0baae0-0818-4a0d-bcb4-431aeaf04f26"/>
    <ds:schemaRef ds:uri="fb5c7eed-42fc-4d31-be03-4108572754ce"/>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4AB731D6-0482-4689-AED8-7EFBC7773F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5c7eed-42fc-4d31-be03-4108572754ce"/>
    <ds:schemaRef ds:uri="fe0baae0-0818-4a0d-bcb4-431aeaf04f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Nagarro PPT Template_2020</Template>
  <TotalTime>11828</TotalTime>
  <Words>2522</Words>
  <Application>Microsoft Office PowerPoint</Application>
  <PresentationFormat>Widescreen</PresentationFormat>
  <Paragraphs>177</Paragraphs>
  <Slides>47</Slides>
  <Notes>0</Notes>
  <HiddenSlides>0</HiddenSlides>
  <MMClips>7</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47</vt:i4>
      </vt:variant>
    </vt:vector>
  </HeadingPairs>
  <TitlesOfParts>
    <vt:vector size="63" baseType="lpstr">
      <vt:lpstr>Equip</vt:lpstr>
      <vt:lpstr>Arial</vt:lpstr>
      <vt:lpstr>Equip Extended</vt:lpstr>
      <vt:lpstr>Equip Extended Thin</vt:lpstr>
      <vt:lpstr>Segoe UI</vt:lpstr>
      <vt:lpstr>Equip Extended ExtraLight</vt:lpstr>
      <vt:lpstr>Calibri</vt:lpstr>
      <vt:lpstr>Equip Medium</vt:lpstr>
      <vt:lpstr>Equip Light</vt:lpstr>
      <vt:lpstr>-apple-system</vt:lpstr>
      <vt:lpstr>Open Sans</vt:lpstr>
      <vt:lpstr>Equip Extended Medium</vt:lpstr>
      <vt:lpstr>Söhne</vt:lpstr>
      <vt:lpstr>Equip Extended ExtraBold</vt:lpstr>
      <vt:lpstr>Equip Extended Light</vt:lpstr>
      <vt:lpstr>Office</vt:lpstr>
      <vt:lpstr>EcoWise Home Hub</vt:lpstr>
      <vt:lpstr>If your idea were a tweet</vt:lpstr>
      <vt:lpstr>Explain the problem you are tackling</vt:lpstr>
      <vt:lpstr>Here is how you can easily create a UI diagram with the use of AI</vt:lpstr>
      <vt:lpstr>Here is how you can easily crate a UI diagram with the use of AI</vt:lpstr>
      <vt:lpstr>Requirement Analysis </vt:lpstr>
      <vt:lpstr>Research references/Additional information</vt:lpstr>
      <vt:lpstr>Research references/Additional information</vt:lpstr>
      <vt:lpstr>Research references/Additional information</vt:lpstr>
      <vt:lpstr>Research references/Additional information</vt:lpstr>
      <vt:lpstr>Research references/Additional information</vt:lpstr>
      <vt:lpstr>Project Management and Resource Allocation </vt:lpstr>
      <vt:lpstr>Research references/Additional information</vt:lpstr>
      <vt:lpstr>Research references/Additional information</vt:lpstr>
      <vt:lpstr>Research references/Additional information</vt:lpstr>
      <vt:lpstr>Research references/Additional information</vt:lpstr>
      <vt:lpstr>UX/UI enhancements </vt:lpstr>
      <vt:lpstr>Research references/Additional information</vt:lpstr>
      <vt:lpstr>Research references/Additional information</vt:lpstr>
      <vt:lpstr>Research references/Additional information</vt:lpstr>
      <vt:lpstr>Research references/Additional information</vt:lpstr>
      <vt:lpstr>Research references/Additional information</vt:lpstr>
      <vt:lpstr>Research references/Additional information</vt:lpstr>
      <vt:lpstr>Code Generation and Optimization - frontend </vt:lpstr>
      <vt:lpstr>Research references/Additional information</vt:lpstr>
      <vt:lpstr>Research references/Additional information</vt:lpstr>
      <vt:lpstr>Research references/Additional information</vt:lpstr>
      <vt:lpstr>Research references/Additional information</vt:lpstr>
      <vt:lpstr>Research references/Additional information</vt:lpstr>
      <vt:lpstr>Code Generation and Optimization - backend </vt:lpstr>
      <vt:lpstr>Research references/Additional information</vt:lpstr>
      <vt:lpstr>Research references/Additional information</vt:lpstr>
      <vt:lpstr>Infrastructure, Build, and Deployment Automation &amp; Monitoring </vt:lpstr>
      <vt:lpstr>Research references/Additional information</vt:lpstr>
      <vt:lpstr>Research references/Additional information</vt:lpstr>
      <vt:lpstr>Research references/Additional information</vt:lpstr>
      <vt:lpstr>Research references/Additional information</vt:lpstr>
      <vt:lpstr>Research references/Additional information</vt:lpstr>
      <vt:lpstr>Research references/Additional information</vt:lpstr>
      <vt:lpstr>Research references/Additional information</vt:lpstr>
      <vt:lpstr>Test Automation </vt:lpstr>
      <vt:lpstr>Test Automation </vt:lpstr>
      <vt:lpstr>Research references/Additional information</vt:lpstr>
      <vt:lpstr>Research references/Additional information</vt:lpstr>
      <vt:lpstr>We summarized everything in this video</vt:lpstr>
      <vt:lpstr>Research references/Additional information</vt:lpstr>
      <vt:lpstr>Team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Laveena Behl</dc:creator>
  <cp:lastModifiedBy>Valentin Vizuroiu</cp:lastModifiedBy>
  <cp:revision>48</cp:revision>
  <dcterms:created xsi:type="dcterms:W3CDTF">2020-11-20T04:14:57Z</dcterms:created>
  <dcterms:modified xsi:type="dcterms:W3CDTF">2024-03-11T08:13:16Z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0x0101001DF077B8346CA1428487411642786F5C</vt:lpwstr>
  </property>
  <property fmtid="{D5CDD505-2E9C-101B-9397-08002B2CF9AE}" pid="3" name="MSIP_Label_6051185c-80ef-46cf-8ddf-f7b846b249cf_Enabled">
    <vt:lpwstr>true</vt:lpwstr>
  </property>
  <property fmtid="{D5CDD505-2E9C-101B-9397-08002B2CF9AE}" pid="4" name="MSIP_Label_6051185c-80ef-46cf-8ddf-f7b846b249cf_SetDate">
    <vt:lpwstr>2020-11-20T04:15:16Z</vt:lpwstr>
  </property>
  <property fmtid="{D5CDD505-2E9C-101B-9397-08002B2CF9AE}" pid="5" name="MSIP_Label_6051185c-80ef-46cf-8ddf-f7b846b249cf_Method">
    <vt:lpwstr>Standard</vt:lpwstr>
  </property>
  <property fmtid="{D5CDD505-2E9C-101B-9397-08002B2CF9AE}" pid="6" name="MSIP_Label_6051185c-80ef-46cf-8ddf-f7b846b249cf_Name">
    <vt:lpwstr>6051185c-80ef-46cf-8ddf-f7b846b249cf</vt:lpwstr>
  </property>
  <property fmtid="{D5CDD505-2E9C-101B-9397-08002B2CF9AE}" pid="7" name="MSIP_Label_6051185c-80ef-46cf-8ddf-f7b846b249cf_SiteId">
    <vt:lpwstr>a45fe71a-f480-4e42-ad5e-aff33165aa35</vt:lpwstr>
  </property>
  <property fmtid="{D5CDD505-2E9C-101B-9397-08002B2CF9AE}" pid="8" name="MSIP_Label_6051185c-80ef-46cf-8ddf-f7b846b249cf_ActionId">
    <vt:lpwstr>eb141abe-fa3e-4a13-bcb2-e7fa7b261c37</vt:lpwstr>
  </property>
  <property fmtid="{D5CDD505-2E9C-101B-9397-08002B2CF9AE}" pid="9" name="MSIP_Label_6051185c-80ef-46cf-8ddf-f7b846b249cf_ContentBits">
    <vt:lpwstr>0</vt:lpwstr>
  </property>
  <property fmtid="{D5CDD505-2E9C-101B-9397-08002B2CF9AE}" pid="10" name="MediaServiceImageTags">
    <vt:lpwstr/>
  </property>
</Properties>
</file>